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1113" r:id="rId2"/>
    <p:sldId id="582" r:id="rId3"/>
    <p:sldId id="257" r:id="rId4"/>
    <p:sldId id="316" r:id="rId5"/>
    <p:sldId id="474" r:id="rId6"/>
    <p:sldId id="327" r:id="rId7"/>
    <p:sldId id="332" r:id="rId8"/>
    <p:sldId id="343" r:id="rId9"/>
    <p:sldId id="344" r:id="rId10"/>
    <p:sldId id="345" r:id="rId11"/>
    <p:sldId id="331" r:id="rId12"/>
    <p:sldId id="485" r:id="rId13"/>
    <p:sldId id="1114" r:id="rId14"/>
    <p:sldId id="673" r:id="rId15"/>
    <p:sldId id="566" r:id="rId16"/>
    <p:sldId id="727" r:id="rId17"/>
    <p:sldId id="904" r:id="rId18"/>
    <p:sldId id="674" r:id="rId19"/>
    <p:sldId id="728" r:id="rId20"/>
    <p:sldId id="676" r:id="rId21"/>
    <p:sldId id="677" r:id="rId22"/>
    <p:sldId id="1120" r:id="rId23"/>
    <p:sldId id="678" r:id="rId24"/>
    <p:sldId id="275" r:id="rId25"/>
    <p:sldId id="671" r:id="rId26"/>
    <p:sldId id="829" r:id="rId27"/>
    <p:sldId id="762" r:id="rId28"/>
    <p:sldId id="830" r:id="rId29"/>
    <p:sldId id="768" r:id="rId30"/>
    <p:sldId id="689" r:id="rId31"/>
    <p:sldId id="686" r:id="rId32"/>
    <p:sldId id="687" r:id="rId33"/>
    <p:sldId id="764" r:id="rId34"/>
    <p:sldId id="765" r:id="rId35"/>
    <p:sldId id="766" r:id="rId36"/>
    <p:sldId id="767" r:id="rId37"/>
    <p:sldId id="775" r:id="rId38"/>
    <p:sldId id="729" r:id="rId39"/>
    <p:sldId id="730" r:id="rId40"/>
    <p:sldId id="731" r:id="rId41"/>
    <p:sldId id="732" r:id="rId42"/>
    <p:sldId id="733" r:id="rId43"/>
    <p:sldId id="734" r:id="rId44"/>
    <p:sldId id="1121" r:id="rId45"/>
    <p:sldId id="735" r:id="rId46"/>
    <p:sldId id="596" r:id="rId47"/>
    <p:sldId id="597" r:id="rId48"/>
    <p:sldId id="1119" r:id="rId49"/>
    <p:sldId id="600" r:id="rId50"/>
    <p:sldId id="763" r:id="rId51"/>
    <p:sldId id="599" r:id="rId52"/>
    <p:sldId id="549" r:id="rId53"/>
    <p:sldId id="561" r:id="rId54"/>
    <p:sldId id="562" r:id="rId55"/>
    <p:sldId id="560" r:id="rId56"/>
    <p:sldId id="563" r:id="rId57"/>
    <p:sldId id="550" r:id="rId58"/>
    <p:sldId id="551" r:id="rId59"/>
    <p:sldId id="553" r:id="rId60"/>
    <p:sldId id="554" r:id="rId61"/>
    <p:sldId id="946" r:id="rId62"/>
    <p:sldId id="365" r:id="rId63"/>
    <p:sldId id="322" r:id="rId64"/>
    <p:sldId id="952" r:id="rId65"/>
    <p:sldId id="958" r:id="rId66"/>
    <p:sldId id="374" r:id="rId67"/>
    <p:sldId id="959" r:id="rId68"/>
    <p:sldId id="555" r:id="rId69"/>
    <p:sldId id="528" r:id="rId70"/>
    <p:sldId id="541" r:id="rId71"/>
    <p:sldId id="542" r:id="rId72"/>
    <p:sldId id="543" r:id="rId73"/>
    <p:sldId id="602" r:id="rId74"/>
    <p:sldId id="1122" r:id="rId75"/>
    <p:sldId id="1123" r:id="rId76"/>
    <p:sldId id="540" r:id="rId77"/>
    <p:sldId id="1124" r:id="rId78"/>
    <p:sldId id="1125" r:id="rId79"/>
    <p:sldId id="529" r:id="rId80"/>
    <p:sldId id="530" r:id="rId81"/>
    <p:sldId id="531" r:id="rId82"/>
    <p:sldId id="532" r:id="rId83"/>
    <p:sldId id="533" r:id="rId84"/>
    <p:sldId id="534" r:id="rId85"/>
    <p:sldId id="1127" r:id="rId86"/>
    <p:sldId id="306" r:id="rId87"/>
    <p:sldId id="310" r:id="rId88"/>
    <p:sldId id="965" r:id="rId89"/>
    <p:sldId id="966" r:id="rId90"/>
    <p:sldId id="536" r:id="rId91"/>
    <p:sldId id="537" r:id="rId92"/>
    <p:sldId id="538" r:id="rId93"/>
    <p:sldId id="539" r:id="rId94"/>
    <p:sldId id="961" r:id="rId95"/>
    <p:sldId id="962" r:id="rId96"/>
    <p:sldId id="968" r:id="rId97"/>
    <p:sldId id="969" r:id="rId98"/>
    <p:sldId id="971" r:id="rId99"/>
    <p:sldId id="972" r:id="rId100"/>
    <p:sldId id="973" r:id="rId101"/>
    <p:sldId id="298" r:id="rId102"/>
    <p:sldId id="974" r:id="rId103"/>
    <p:sldId id="975" r:id="rId104"/>
    <p:sldId id="976" r:id="rId105"/>
    <p:sldId id="977" r:id="rId106"/>
    <p:sldId id="978" r:id="rId107"/>
    <p:sldId id="565" r:id="rId108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A1B724-F774-49E5-8704-42B5EE70EA1C}">
          <p14:sldIdLst>
            <p14:sldId id="1113"/>
            <p14:sldId id="582"/>
            <p14:sldId id="257"/>
            <p14:sldId id="316"/>
            <p14:sldId id="474"/>
            <p14:sldId id="327"/>
            <p14:sldId id="332"/>
            <p14:sldId id="343"/>
            <p14:sldId id="344"/>
            <p14:sldId id="345"/>
            <p14:sldId id="331"/>
            <p14:sldId id="485"/>
            <p14:sldId id="1114"/>
            <p14:sldId id="673"/>
            <p14:sldId id="566"/>
            <p14:sldId id="727"/>
            <p14:sldId id="904"/>
            <p14:sldId id="674"/>
            <p14:sldId id="728"/>
            <p14:sldId id="676"/>
            <p14:sldId id="677"/>
            <p14:sldId id="1120"/>
            <p14:sldId id="678"/>
            <p14:sldId id="275"/>
            <p14:sldId id="671"/>
            <p14:sldId id="829"/>
            <p14:sldId id="762"/>
            <p14:sldId id="830"/>
            <p14:sldId id="768"/>
            <p14:sldId id="689"/>
            <p14:sldId id="686"/>
            <p14:sldId id="687"/>
            <p14:sldId id="764"/>
            <p14:sldId id="765"/>
            <p14:sldId id="766"/>
            <p14:sldId id="767"/>
            <p14:sldId id="775"/>
            <p14:sldId id="729"/>
            <p14:sldId id="730"/>
            <p14:sldId id="731"/>
            <p14:sldId id="732"/>
            <p14:sldId id="733"/>
            <p14:sldId id="734"/>
            <p14:sldId id="1121"/>
            <p14:sldId id="735"/>
            <p14:sldId id="596"/>
            <p14:sldId id="597"/>
            <p14:sldId id="1119"/>
            <p14:sldId id="600"/>
            <p14:sldId id="763"/>
            <p14:sldId id="599"/>
            <p14:sldId id="549"/>
            <p14:sldId id="561"/>
            <p14:sldId id="562"/>
            <p14:sldId id="560"/>
            <p14:sldId id="563"/>
            <p14:sldId id="550"/>
            <p14:sldId id="551"/>
            <p14:sldId id="553"/>
            <p14:sldId id="554"/>
            <p14:sldId id="946"/>
            <p14:sldId id="365"/>
            <p14:sldId id="322"/>
            <p14:sldId id="952"/>
            <p14:sldId id="958"/>
            <p14:sldId id="374"/>
            <p14:sldId id="959"/>
            <p14:sldId id="555"/>
            <p14:sldId id="528"/>
            <p14:sldId id="541"/>
            <p14:sldId id="542"/>
            <p14:sldId id="543"/>
            <p14:sldId id="602"/>
            <p14:sldId id="1122"/>
            <p14:sldId id="1123"/>
            <p14:sldId id="540"/>
            <p14:sldId id="1124"/>
            <p14:sldId id="1125"/>
            <p14:sldId id="529"/>
            <p14:sldId id="530"/>
            <p14:sldId id="531"/>
            <p14:sldId id="532"/>
            <p14:sldId id="533"/>
            <p14:sldId id="534"/>
            <p14:sldId id="1127"/>
            <p14:sldId id="306"/>
            <p14:sldId id="310"/>
            <p14:sldId id="965"/>
            <p14:sldId id="966"/>
            <p14:sldId id="536"/>
            <p14:sldId id="537"/>
            <p14:sldId id="538"/>
            <p14:sldId id="539"/>
            <p14:sldId id="961"/>
            <p14:sldId id="962"/>
            <p14:sldId id="968"/>
            <p14:sldId id="969"/>
            <p14:sldId id="971"/>
            <p14:sldId id="972"/>
            <p14:sldId id="973"/>
            <p14:sldId id="298"/>
            <p14:sldId id="974"/>
            <p14:sldId id="975"/>
            <p14:sldId id="976"/>
            <p14:sldId id="977"/>
            <p14:sldId id="978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2" autoAdjust="0"/>
    <p:restoredTop sz="83123"/>
  </p:normalViewPr>
  <p:slideViewPr>
    <p:cSldViewPr>
      <p:cViewPr>
        <p:scale>
          <a:sx n="93" d="100"/>
          <a:sy n="93" d="100"/>
        </p:scale>
        <p:origin x="920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Big Data Computing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5AF87-EEFB-469F-BB72-9ED98EA2151C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Metropolitan State University – Fall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59AF4-8C9A-4B1D-BB97-323072B5B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861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Big Data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14335-ED04-4EEA-9430-C005ADBEDEAD}" type="datetimeFigureOut">
              <a:rPr lang="en-US" smtClean="0"/>
              <a:t>10/19/21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387850"/>
            <a:ext cx="5607050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Metropolitan State University - Spring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428D6-CA8F-48FE-9AB2-B5E4258F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90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2/12/18/god-bless-us-every-on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Remove animation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[3] </a:t>
            </a:r>
            <a:r>
              <a:rPr lang="en-US" altLang="en-US">
                <a:hlinkClick r:id="rId3"/>
              </a:rPr>
              <a:t>http://techcrunch.com/2012/12/18/god-bless-us-every-one/</a:t>
            </a: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243" indent="-2900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374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523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8672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822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16971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81121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45270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3C2E5F-AE65-47A2-9063-125C614F778D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422958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Grace Hopper is named the mother of Computer</a:t>
            </a:r>
            <a:r>
              <a:rPr lang="en-US" baseline="0" dirty="0"/>
              <a:t> Science. She invented the first high level programming language and compiler.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CORBA is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 an object-oriented approach to building and integrating distributed software applications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object model for building distributed applications. A common set of application programming objects to be used by the client and server applications.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2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0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Daemon is a software program</a:t>
            </a:r>
            <a:r>
              <a:rPr lang="en-US" baseline="0" dirty="0"/>
              <a:t> that is always on and running on the background nodes of the cluster</a:t>
            </a:r>
          </a:p>
          <a:p>
            <a:endParaRPr lang="en-US" baseline="0" dirty="0"/>
          </a:p>
          <a:p>
            <a:r>
              <a:rPr lang="en-US" baseline="0" dirty="0"/>
              <a:t>Each node had Data Node and Node Manager</a:t>
            </a:r>
          </a:p>
          <a:p>
            <a:r>
              <a:rPr lang="en-US" baseline="0" dirty="0"/>
              <a:t>Application Master is alive with an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53CC0-FC71-4DE3-9F36-335D75AF80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6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B7FA9-DEEA-4380-9741-80D86A4174ED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61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D5E6-F587-E243-BA17-6B235CC9B0A8}" type="datetime1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F477-BCFD-D14A-8CC0-9C228E59C0F9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B132-4999-6845-A3C6-A24D9E76587B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A691-0A7A-194F-915E-3D7254DD38E0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61AA-18CF-6D43-AC75-0CE2144A2C8D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FFE0-57E6-4565-A357-2BC387F1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7F79-F4F4-4817-813B-C56C30B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9" y="1825625"/>
            <a:ext cx="38895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909732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ED114-1029-4EBF-980F-5A3A097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4468" y="6438638"/>
            <a:ext cx="2057400" cy="374463"/>
          </a:xfrm>
        </p:spPr>
        <p:txBody>
          <a:bodyPr/>
          <a:lstStyle>
            <a:lvl1pPr>
              <a:defRPr baseline="0">
                <a:solidFill>
                  <a:srgbClr val="E4C711"/>
                </a:solidFill>
              </a:defRPr>
            </a:lvl1pPr>
          </a:lstStyle>
          <a:p>
            <a:fld id="{C2072F39-BFF9-4E74-AA69-57E4EE92C6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4297E-02A1-4DC9-A33E-72B7F036B4AF}"/>
              </a:ext>
            </a:extLst>
          </p:cNvPr>
          <p:cNvSpPr txBox="1">
            <a:spLocks/>
          </p:cNvSpPr>
          <p:nvPr userDrawn="1"/>
        </p:nvSpPr>
        <p:spPr>
          <a:xfrm>
            <a:off x="1556497" y="6428870"/>
            <a:ext cx="107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E4C711"/>
                </a:solidFill>
              </a:rPr>
              <a:t>Chapter - 3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F91C59-87EF-4DC4-97B0-831A97B5E33A}"/>
              </a:ext>
            </a:extLst>
          </p:cNvPr>
          <p:cNvSpPr txBox="1">
            <a:spLocks/>
          </p:cNvSpPr>
          <p:nvPr userDrawn="1"/>
        </p:nvSpPr>
        <p:spPr>
          <a:xfrm>
            <a:off x="2776818" y="6428869"/>
            <a:ext cx="33953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/>
              <a:t>Distributed File Systems</a:t>
            </a:r>
          </a:p>
          <a:p>
            <a:endParaRPr lang="en-US" sz="1500" dirty="0">
              <a:solidFill>
                <a:srgbClr val="E4C7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45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FFE0-57E6-4565-A357-2BC387F1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7F79-F4F4-4817-813B-C56C30B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9" y="1825625"/>
            <a:ext cx="38895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909732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ED114-1029-4EBF-980F-5A3A097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4468" y="6438638"/>
            <a:ext cx="2057400" cy="374463"/>
          </a:xfrm>
        </p:spPr>
        <p:txBody>
          <a:bodyPr/>
          <a:lstStyle>
            <a:lvl1pPr>
              <a:defRPr baseline="0">
                <a:solidFill>
                  <a:srgbClr val="E4C711"/>
                </a:solidFill>
              </a:defRPr>
            </a:lvl1pPr>
          </a:lstStyle>
          <a:p>
            <a:fld id="{C2072F39-BFF9-4E74-AA69-57E4EE92C6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4297E-02A1-4DC9-A33E-72B7F036B4AF}"/>
              </a:ext>
            </a:extLst>
          </p:cNvPr>
          <p:cNvSpPr txBox="1">
            <a:spLocks/>
          </p:cNvSpPr>
          <p:nvPr userDrawn="1"/>
        </p:nvSpPr>
        <p:spPr>
          <a:xfrm>
            <a:off x="1556497" y="6428870"/>
            <a:ext cx="107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E4C711"/>
                </a:solidFill>
              </a:rPr>
              <a:t>Chapter - 3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F91C59-87EF-4DC4-97B0-831A97B5E33A}"/>
              </a:ext>
            </a:extLst>
          </p:cNvPr>
          <p:cNvSpPr txBox="1">
            <a:spLocks/>
          </p:cNvSpPr>
          <p:nvPr userDrawn="1"/>
        </p:nvSpPr>
        <p:spPr>
          <a:xfrm>
            <a:off x="2776818" y="6428869"/>
            <a:ext cx="33953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/>
              <a:t>Distributed File Systems</a:t>
            </a:r>
          </a:p>
          <a:p>
            <a:endParaRPr lang="en-US" sz="1500" dirty="0">
              <a:solidFill>
                <a:srgbClr val="E4C7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9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FE8F0638-FB82-A54A-A37C-77D8E3ECCE60}" type="datetime1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FA91-7125-DA41-9C6B-6DA761555F3A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C63-4761-E643-809B-E1FA12FF0AEB}" type="datetime1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5353-4BA0-A945-9A43-FEC62588DB9B}" type="datetime1">
              <a:rPr lang="en-US" smtClean="0"/>
              <a:t>10/19/21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69BB-23F5-6346-A70B-941D6DB16CF1}" type="datetime1">
              <a:rPr lang="en-US" smtClean="0"/>
              <a:t>10/19/21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7E6-C3B5-E445-844F-F197A430D04C}" type="datetime1">
              <a:rPr lang="en-US" smtClean="0"/>
              <a:t>10/19/21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5F68-E720-FD4D-83D7-728C156C6595}" type="datetime1">
              <a:rPr lang="en-US" smtClean="0"/>
              <a:t>10/19/21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8CB7-9396-1D49-B484-B4FCC0397A60}" type="datetime1">
              <a:rPr lang="en-US" smtClean="0"/>
              <a:t>10/19/21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6C2A01A-595C-1B4F-9A23-1C751C75C2A4}" type="datetime1">
              <a:rPr lang="en-US" smtClean="0"/>
              <a:pPr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5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7" r:id="rId14"/>
    <p:sldLayoutId id="2147483668" r:id="rId1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hanaa.ghanem@metrostat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dotnettricks.com/learn/hadoop/apache-hadoop-ecosystem-and-componen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jpe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jpeg"/><Relationship Id="rId47" Type="http://schemas.openxmlformats.org/officeDocument/2006/relationships/image" Target="../media/image53.jpeg"/><Relationship Id="rId50" Type="http://schemas.openxmlformats.org/officeDocument/2006/relationships/image" Target="../media/image56.jpeg"/><Relationship Id="rId55" Type="http://schemas.openxmlformats.org/officeDocument/2006/relationships/image" Target="../media/image61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35.jpeg"/><Relationship Id="rId11" Type="http://schemas.openxmlformats.org/officeDocument/2006/relationships/image" Target="../media/image17.jpe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jpeg"/><Relationship Id="rId40" Type="http://schemas.openxmlformats.org/officeDocument/2006/relationships/image" Target="../media/image46.jpeg"/><Relationship Id="rId45" Type="http://schemas.openxmlformats.org/officeDocument/2006/relationships/image" Target="../media/image51.jpeg"/><Relationship Id="rId53" Type="http://schemas.openxmlformats.org/officeDocument/2006/relationships/image" Target="../media/image59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4" Type="http://schemas.openxmlformats.org/officeDocument/2006/relationships/image" Target="../media/image50.jpeg"/><Relationship Id="rId52" Type="http://schemas.openxmlformats.org/officeDocument/2006/relationships/image" Target="../media/image58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1.png"/><Relationship Id="rId43" Type="http://schemas.openxmlformats.org/officeDocument/2006/relationships/image" Target="../media/image49.jpeg"/><Relationship Id="rId48" Type="http://schemas.openxmlformats.org/officeDocument/2006/relationships/image" Target="../media/image54.jpeg"/><Relationship Id="rId8" Type="http://schemas.openxmlformats.org/officeDocument/2006/relationships/image" Target="../media/image14.jpeg"/><Relationship Id="rId51" Type="http://schemas.openxmlformats.org/officeDocument/2006/relationships/image" Target="../media/image57.jpeg"/><Relationship Id="rId3" Type="http://schemas.openxmlformats.org/officeDocument/2006/relationships/image" Target="../media/image9.pn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png"/><Relationship Id="rId33" Type="http://schemas.openxmlformats.org/officeDocument/2006/relationships/image" Target="../media/image39.jpeg"/><Relationship Id="rId38" Type="http://schemas.openxmlformats.org/officeDocument/2006/relationships/image" Target="../media/image44.jpeg"/><Relationship Id="rId46" Type="http://schemas.openxmlformats.org/officeDocument/2006/relationships/image" Target="../media/image52.jpeg"/><Relationship Id="rId20" Type="http://schemas.openxmlformats.org/officeDocument/2006/relationships/image" Target="../media/image26.png"/><Relationship Id="rId41" Type="http://schemas.openxmlformats.org/officeDocument/2006/relationships/image" Target="../media/image47.jpeg"/><Relationship Id="rId5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49" Type="http://schemas.openxmlformats.org/officeDocument/2006/relationships/image" Target="../media/image5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5088A-9F21-7E48-B09D-D52ABC97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772400" cy="1470025"/>
          </a:xfrm>
        </p:spPr>
        <p:txBody>
          <a:bodyPr>
            <a:noAutofit/>
          </a:bodyPr>
          <a:lstStyle/>
          <a:p>
            <a:pPr algn="l"/>
            <a:br>
              <a:rPr lang="en-US" sz="3300" dirty="0"/>
            </a:br>
            <a:r>
              <a:rPr lang="en-US" sz="3300" dirty="0"/>
              <a:t>ICS 432 – 01</a:t>
            </a:r>
            <a:br>
              <a:rPr lang="en-US" sz="3300" dirty="0"/>
            </a:br>
            <a:r>
              <a:rPr lang="en-US" sz="3300" dirty="0"/>
              <a:t>Distributed and Cloud Computing </a:t>
            </a:r>
            <a:br>
              <a:rPr lang="en-US" sz="3300" dirty="0"/>
            </a:br>
            <a:r>
              <a:rPr lang="en-US" sz="3300" dirty="0"/>
              <a:t>Fall 2021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2263AD-4EFB-5B40-88F4-E3166439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199947"/>
            <a:ext cx="6400800" cy="2841624"/>
          </a:xfrm>
        </p:spPr>
        <p:txBody>
          <a:bodyPr/>
          <a:lstStyle/>
          <a:p>
            <a:r>
              <a:rPr lang="en-US" sz="2400" dirty="0"/>
              <a:t>Instructor: </a:t>
            </a:r>
            <a:r>
              <a:rPr lang="en-US" sz="2400" dirty="0" err="1"/>
              <a:t>Thanaa</a:t>
            </a:r>
            <a:r>
              <a:rPr lang="en-US" sz="2400" dirty="0"/>
              <a:t> Ghanem</a:t>
            </a:r>
          </a:p>
          <a:p>
            <a:r>
              <a:rPr lang="en-US" sz="2400" dirty="0">
                <a:hlinkClick r:id="rId2"/>
              </a:rPr>
              <a:t>thanaa.ghanem@metrostate.edu</a:t>
            </a:r>
            <a:endParaRPr lang="en-US" sz="2400" dirty="0"/>
          </a:p>
          <a:p>
            <a:endParaRPr lang="en-US" sz="2800" dirty="0"/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Lectures 9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October 23, 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DB143-A0C0-F14D-86B5-9F7D0E30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138-A96E-2F42-A959-2EFD44FE4AB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9E78D3-AC7B-A047-B57D-4D47D71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41544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46504" y="6448251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CE7A7AE-9286-4DA7-93C1-C83AD5E8E003}" type="slidenum">
              <a:rPr lang="es-ES" altLang="en-US" smtClean="0"/>
              <a:pPr>
                <a:defRPr/>
              </a:pPr>
              <a:t>10</a:t>
            </a:fld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"/>
            <a:ext cx="9144000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175"/>
            <a:ext cx="5762625" cy="3324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412777"/>
            <a:ext cx="3790950" cy="2736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797152"/>
            <a:ext cx="5114925" cy="20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19" y="4157683"/>
            <a:ext cx="3194561" cy="267957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7504" y="1844824"/>
            <a:ext cx="1152128" cy="360040"/>
          </a:xfrm>
          <a:prstGeom prst="round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136924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How does the </a:t>
            </a:r>
            <a:r>
              <a:rPr lang="en-US" dirty="0" err="1"/>
              <a:t>NameNode</a:t>
            </a:r>
            <a:r>
              <a:rPr lang="en-US" dirty="0"/>
              <a:t> choose which </a:t>
            </a:r>
            <a:r>
              <a:rPr lang="en-US" dirty="0" err="1"/>
              <a:t>DataNodes</a:t>
            </a:r>
            <a:r>
              <a:rPr lang="en-US" dirty="0"/>
              <a:t> to store replicas 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Tradeoff between </a:t>
            </a:r>
            <a:r>
              <a:rPr lang="en-US" sz="1800" u="sng" dirty="0"/>
              <a:t>reliability</a:t>
            </a:r>
            <a:r>
              <a:rPr lang="en-US" sz="1800" dirty="0"/>
              <a:t> and </a:t>
            </a:r>
            <a:r>
              <a:rPr lang="en-US" sz="1800" u="sng" dirty="0"/>
              <a:t>bandwidth</a:t>
            </a:r>
            <a:r>
              <a:rPr lang="en-US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Placing all replicas on a single node incurs the lowest write bandwidth penalty but this offers no real redundancy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If a node fails, then the data for that block is lost</a:t>
            </a:r>
          </a:p>
          <a:p>
            <a:pPr lvl="2">
              <a:lnSpc>
                <a:spcPct val="120000"/>
              </a:lnSpc>
            </a:pP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600" dirty="0"/>
              <a:t>Placing replicas away from each other maximizes redundancy (and hence improves reliability) but at the cost of bandwidth.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highlight>
                  <a:srgbClr val="FFFF00"/>
                </a:highlight>
              </a:rPr>
              <a:t>HDFS’s default strategy: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first replica is placed on a random node while avoiding full or too busy nodes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second replica is placed on a different rack from the first chosen at random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third replica is placed on the same rack as the second but on a different node that is chosen at random.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9608-7C15-4ADA-867B-3A4E2A24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 1 on Storing Data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0179D-84F8-4F22-88FA-D63300A8E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108" y="1670291"/>
            <a:ext cx="4288062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File will split into three blocks: B1, B2, and B3</a:t>
            </a:r>
          </a:p>
          <a:p>
            <a:endParaRPr lang="en-US" dirty="0"/>
          </a:p>
          <a:p>
            <a:r>
              <a:rPr lang="en-US" dirty="0"/>
              <a:t>The NameNode assigns the three replicas of B3 as follows:</a:t>
            </a:r>
          </a:p>
          <a:p>
            <a:pPr lvl="1"/>
            <a:r>
              <a:rPr lang="en-US" dirty="0"/>
              <a:t>first copy of B3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1, node 2</a:t>
            </a:r>
          </a:p>
          <a:p>
            <a:pPr lvl="1"/>
            <a:r>
              <a:rPr lang="en-US" dirty="0"/>
              <a:t>second copy is placed on a different rack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2, node 4</a:t>
            </a:r>
          </a:p>
          <a:p>
            <a:pPr lvl="1"/>
            <a:r>
              <a:rPr lang="en-US" dirty="0"/>
              <a:t>third replica on a different node but the same rack as the second replica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2 node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84511-7C0A-407F-A1AF-51ECA8A4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51BED3-30E6-3942-81B1-90F004511728}"/>
              </a:ext>
            </a:extLst>
          </p:cNvPr>
          <p:cNvGrpSpPr/>
          <p:nvPr/>
        </p:nvGrpSpPr>
        <p:grpSpPr>
          <a:xfrm>
            <a:off x="4789170" y="1670291"/>
            <a:ext cx="3897630" cy="2322969"/>
            <a:chOff x="3352800" y="1828800"/>
            <a:chExt cx="5196840" cy="3097292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7000020-EF39-3F48-883B-1BD5CE55A77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1828800"/>
              <a:ext cx="5196840" cy="27279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144681-5B82-C640-A658-D8B8908A9867}"/>
                </a:ext>
              </a:extLst>
            </p:cNvPr>
            <p:cNvSpPr txBox="1"/>
            <p:nvPr/>
          </p:nvSpPr>
          <p:spPr>
            <a:xfrm>
              <a:off x="3352800" y="4556760"/>
              <a:ext cx="51968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Figure 3-7: Storing Data Blocks in HDFS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061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BB2CE5-8085-0D48-89DD-8BF0E2A1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Example 2 on Storing Data Blocks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A76BE9-1236-CF4A-B31C-AFFBC8FB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1897"/>
            <a:ext cx="8229600" cy="4082569"/>
          </a:xfrm>
        </p:spPr>
      </p:pic>
    </p:spTree>
    <p:extLst>
      <p:ext uri="{BB962C8B-B14F-4D97-AF65-F5344CB8AC3E}">
        <p14:creationId xmlns:p14="http://schemas.microsoft.com/office/powerpoint/2010/main" val="3917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Hadoop supports Scalability?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100" b="1" dirty="0">
                <a:solidFill>
                  <a:srgbClr val="FF0000"/>
                </a:solidFill>
                <a:highlight>
                  <a:srgbClr val="FFFF00"/>
                </a:highlight>
              </a:rPr>
              <a:t>Data flaw is separated from control flaw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/>
              <a:t>Clients contact </a:t>
            </a:r>
            <a:r>
              <a:rPr lang="en-US" sz="3100" dirty="0" err="1"/>
              <a:t>DataNodes</a:t>
            </a:r>
            <a:r>
              <a:rPr lang="en-US" sz="3100" dirty="0"/>
              <a:t> directly to retrieve data and is guided by the </a:t>
            </a:r>
            <a:r>
              <a:rPr lang="en-US" sz="3100" dirty="0" err="1"/>
              <a:t>NameNode</a:t>
            </a:r>
            <a:r>
              <a:rPr lang="en-US" sz="3100" dirty="0"/>
              <a:t> to the best </a:t>
            </a:r>
            <a:r>
              <a:rPr lang="en-US" sz="3100" dirty="0" err="1"/>
              <a:t>DataNode</a:t>
            </a:r>
            <a:r>
              <a:rPr lang="en-US" sz="3100" dirty="0"/>
              <a:t> for each block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/>
              <a:t>This allows HDFS to scale to a large number of concurrent clients because the </a:t>
            </a:r>
            <a:r>
              <a:rPr lang="en-US" sz="3100" u="sng" dirty="0"/>
              <a:t>data traffic </a:t>
            </a:r>
            <a:r>
              <a:rPr lang="en-US" sz="3100" dirty="0"/>
              <a:t>is spread across all the data nodes in the cluster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 err="1"/>
              <a:t>NameNode</a:t>
            </a:r>
            <a:r>
              <a:rPr lang="en-US" sz="3100" dirty="0"/>
              <a:t> merely service block location requests and does not serve data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Automatic fault recovery via Heartbeats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83" y="12954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Each </a:t>
            </a:r>
            <a:r>
              <a:rPr lang="en-US" sz="2000" dirty="0" err="1"/>
              <a:t>DataNode</a:t>
            </a:r>
            <a:r>
              <a:rPr lang="en-US" sz="2000" dirty="0"/>
              <a:t> sends a Heartbeat message to the </a:t>
            </a:r>
            <a:r>
              <a:rPr lang="en-US" sz="2000" dirty="0" err="1"/>
              <a:t>NameNode</a:t>
            </a:r>
            <a:r>
              <a:rPr lang="en-US" sz="2000" dirty="0"/>
              <a:t> periodically.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 network partition can cause a subset of </a:t>
            </a:r>
            <a:r>
              <a:rPr lang="en-US" sz="2000" dirty="0" err="1"/>
              <a:t>DataNodes</a:t>
            </a:r>
            <a:r>
              <a:rPr lang="en-US" sz="2000" dirty="0"/>
              <a:t> to lose connectivity with the </a:t>
            </a:r>
            <a:r>
              <a:rPr lang="en-US" sz="2000" dirty="0" err="1"/>
              <a:t>NameNode</a:t>
            </a:r>
            <a:r>
              <a:rPr lang="en-US" sz="20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</a:t>
            </a:r>
            <a:r>
              <a:rPr lang="en-US" sz="2000" dirty="0" err="1"/>
              <a:t>NameNode</a:t>
            </a:r>
            <a:r>
              <a:rPr lang="en-US" sz="2000" dirty="0"/>
              <a:t> detects this condition by the absence of a Heartbeat message.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</a:t>
            </a:r>
            <a:r>
              <a:rPr lang="en-US" sz="2000" dirty="0" err="1"/>
              <a:t>NameNode</a:t>
            </a:r>
            <a:r>
              <a:rPr lang="en-US" sz="2000" dirty="0"/>
              <a:t> marks </a:t>
            </a:r>
            <a:r>
              <a:rPr lang="en-US" sz="2000" dirty="0" err="1"/>
              <a:t>DataNodes</a:t>
            </a:r>
            <a:r>
              <a:rPr lang="en-US" sz="2000" dirty="0"/>
              <a:t> without recent Heartbeats as dead and does not forward any new IO requests to them.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Any data that was registered to a dead </a:t>
            </a:r>
            <a:r>
              <a:rPr lang="en-US" sz="2000" dirty="0" err="1"/>
              <a:t>DataNode</a:t>
            </a:r>
            <a:r>
              <a:rPr lang="en-US" sz="2000" dirty="0"/>
              <a:t> is not available to HDFS anymore.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Re-Replication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The </a:t>
            </a:r>
            <a:r>
              <a:rPr lang="en-US" sz="2600" dirty="0" err="1"/>
              <a:t>NameNode</a:t>
            </a:r>
            <a:r>
              <a:rPr lang="en-US" sz="2600" dirty="0"/>
              <a:t> constantly tracks which blocks need to be re-replicated and initiates replication whenever necessary. </a:t>
            </a:r>
          </a:p>
          <a:p>
            <a:endParaRPr lang="en-US" sz="2600" dirty="0"/>
          </a:p>
          <a:p>
            <a:r>
              <a:rPr lang="en-US" sz="2600" dirty="0"/>
              <a:t>The necessity for re-replication may arise due to many reasons: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 err="1"/>
              <a:t>DataNode</a:t>
            </a:r>
            <a:r>
              <a:rPr lang="en-US" sz="2200" dirty="0"/>
              <a:t> may become unavailable, </a:t>
            </a:r>
          </a:p>
          <a:p>
            <a:pPr lvl="1"/>
            <a:r>
              <a:rPr lang="en-US" sz="2200" dirty="0"/>
              <a:t>a replica may become corrupted, </a:t>
            </a:r>
          </a:p>
          <a:p>
            <a:pPr lvl="1"/>
            <a:r>
              <a:rPr lang="en-US" sz="2200" dirty="0"/>
              <a:t>a hard disk on a </a:t>
            </a:r>
            <a:r>
              <a:rPr lang="en-US" sz="2200" dirty="0" err="1"/>
              <a:t>DataNode</a:t>
            </a:r>
            <a:r>
              <a:rPr lang="en-US" sz="2200" dirty="0"/>
              <a:t> may fail, </a:t>
            </a:r>
          </a:p>
          <a:p>
            <a:pPr lvl="1"/>
            <a:r>
              <a:rPr lang="en-US" sz="2200" dirty="0"/>
              <a:t>or the replication factor of a file may be increased.</a:t>
            </a:r>
            <a:r>
              <a:rPr lang="en-US" sz="2600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What happens </a:t>
            </a:r>
            <a:r>
              <a:rPr lang="en-US" dirty="0" err="1"/>
              <a:t>wehn</a:t>
            </a:r>
            <a:r>
              <a:rPr lang="en-US" dirty="0"/>
              <a:t> a </a:t>
            </a:r>
            <a:r>
              <a:rPr lang="en-US" dirty="0" err="1"/>
              <a:t>DataNode</a:t>
            </a:r>
            <a:r>
              <a:rPr lang="en-US" dirty="0"/>
              <a:t> fails?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6260"/>
            <a:ext cx="7924800" cy="39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HDFS design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Scalability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2000" dirty="0">
                <a:sym typeface="Wingdings" pitchFamily="2" charset="2"/>
              </a:rPr>
              <a:t> d</a:t>
            </a:r>
            <a:r>
              <a:rPr lang="en-US" sz="2000" dirty="0"/>
              <a:t>ata flow is separate from control flow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Fault tolerance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endParaRPr lang="en-US" sz="2000" dirty="0"/>
          </a:p>
          <a:p>
            <a:pPr lvl="1"/>
            <a:r>
              <a:rPr lang="en-US" sz="2000" dirty="0"/>
              <a:t>Block replication (to handle salve disk failure)</a:t>
            </a:r>
          </a:p>
          <a:p>
            <a:pPr lvl="1"/>
            <a:r>
              <a:rPr lang="en-US" sz="2000" dirty="0"/>
              <a:t>Standby master (to handle master node failure)</a:t>
            </a:r>
          </a:p>
          <a:p>
            <a:pPr lvl="1"/>
            <a:r>
              <a:rPr lang="en-US" sz="2000" dirty="0"/>
              <a:t>Heartbeats &amp; re-replication (to handle for slave node failure)</a:t>
            </a:r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reliability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sz="2000" dirty="0"/>
          </a:p>
          <a:p>
            <a:pPr lvl="1"/>
            <a:r>
              <a:rPr lang="en-US" sz="2000" dirty="0"/>
              <a:t>Replicating each file block</a:t>
            </a:r>
          </a:p>
          <a:p>
            <a:pPr lvl="1"/>
            <a:r>
              <a:rPr lang="en-US" sz="2000" dirty="0"/>
              <a:t>Choosing replica locations on different racks if 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Big Data: What is the big deal?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22510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The Four V’s of Big Data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olume: </a:t>
            </a:r>
            <a:r>
              <a:rPr lang="en-US" sz="2400" dirty="0"/>
              <a:t>the size of the data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elocity: </a:t>
            </a:r>
            <a:r>
              <a:rPr lang="en-US" sz="2400" dirty="0"/>
              <a:t>the speed of data generation and analysis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ariety:  </a:t>
            </a:r>
            <a:r>
              <a:rPr lang="en-US" sz="2400" dirty="0"/>
              <a:t>the diversity of sources, formats, and structures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eracity: </a:t>
            </a:r>
            <a:r>
              <a:rPr lang="en-US" sz="2400" dirty="0"/>
              <a:t>the uncertainty of the data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52838"/>
            <a:ext cx="7620000" cy="21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Studying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pathways: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Big Data Analytics:</a:t>
            </a:r>
          </a:p>
          <a:p>
            <a:pPr lvl="2"/>
            <a:r>
              <a:rPr lang="en-US" dirty="0"/>
              <a:t>The process of examining the data to uncover hidden patterns, unknown correlations and other useful information that can be used to make better decisions.</a:t>
            </a:r>
          </a:p>
          <a:p>
            <a:pPr lvl="2"/>
            <a:r>
              <a:rPr lang="en-US" dirty="0"/>
              <a:t>Related subjects: statistics, machine learning, data mining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Big Data storage and processing (i.e., infrastructure):</a:t>
            </a:r>
          </a:p>
          <a:p>
            <a:pPr lvl="2"/>
            <a:r>
              <a:rPr lang="en-US" dirty="0"/>
              <a:t>How to use computers to store and manage big data </a:t>
            </a:r>
          </a:p>
          <a:p>
            <a:pPr lvl="2"/>
            <a:r>
              <a:rPr lang="en-US" dirty="0"/>
              <a:t>Related subjects: computer architecture, operating systems, storage, and data management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2BB7-3972-8441-9A8F-549504CA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Using Cloud Computing for Big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E689-02D8-CD4C-89D4-E6005B86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000" dirty="0"/>
              <a:t>Advantages:</a:t>
            </a:r>
          </a:p>
          <a:p>
            <a:pPr lvl="1"/>
            <a:r>
              <a:rPr lang="en-US" sz="1800" dirty="0"/>
              <a:t>clouds support a broad range of big data technologies.</a:t>
            </a:r>
          </a:p>
          <a:p>
            <a:pPr lvl="1"/>
            <a:r>
              <a:rPr lang="en-US" sz="1800" dirty="0"/>
              <a:t>deploy the latest version of big data software in a short amount of time.</a:t>
            </a:r>
          </a:p>
          <a:p>
            <a:pPr lvl="1"/>
            <a:r>
              <a:rPr lang="en-US" sz="1800" dirty="0"/>
              <a:t>Elasticity and pay-per-use.</a:t>
            </a:r>
          </a:p>
          <a:p>
            <a:pPr lvl="1"/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offer a broad set of policies, technologies, and controls to protect data, applications, and infrastructure. </a:t>
            </a:r>
          </a:p>
          <a:p>
            <a:endParaRPr lang="en-US" sz="2000" dirty="0"/>
          </a:p>
          <a:p>
            <a:r>
              <a:rPr lang="en-US" sz="2000" dirty="0"/>
              <a:t>Challenges:</a:t>
            </a:r>
          </a:p>
          <a:p>
            <a:pPr lvl="1"/>
            <a:r>
              <a:rPr lang="en-US" sz="1800" dirty="0"/>
              <a:t>privacy &amp; compliance</a:t>
            </a:r>
          </a:p>
          <a:p>
            <a:pPr lvl="1"/>
            <a:r>
              <a:rPr lang="en-US" sz="1800" dirty="0"/>
              <a:t>service interruptions &amp; latency issues</a:t>
            </a:r>
          </a:p>
          <a:p>
            <a:endParaRPr lang="en-US" sz="2000" dirty="0"/>
          </a:p>
          <a:p>
            <a:r>
              <a:rPr lang="en-US" sz="2000" dirty="0"/>
              <a:t>Although migrating big data solutions to the cloud presents some hurdles, the opportunities outweigh the challenges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19D7-4CB6-3445-B0F8-3D225B44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71D0C-20DB-CE40-9D89-2F43F212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600"/>
            <a:ext cx="8915400" cy="61277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11"/>
            <a:ext cx="9144000" cy="60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Large-Scale Computing:</a:t>
            </a:r>
            <a:br>
              <a:rPr lang="en-US" dirty="0"/>
            </a:br>
            <a:r>
              <a:rPr lang="en-US" dirty="0"/>
              <a:t>Scale up vs. Scale out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7162800" cy="3657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Issues in </a:t>
            </a:r>
            <a:r>
              <a:rPr lang="en-US" sz="3200" dirty="0">
                <a:solidFill>
                  <a:srgbClr val="FF0000"/>
                </a:solidFill>
              </a:rPr>
              <a:t>traditional</a:t>
            </a:r>
            <a:r>
              <a:rPr lang="en-US" sz="3200" dirty="0"/>
              <a:t> Distributed System when working with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Programming complexity (keeping data and processes in sync).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Failure handling is not seamless.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bottleneck because of the finite bandwidth.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Conflict between consistency and availability of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987" y="1371600"/>
            <a:ext cx="8491613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5614D6-5AA8-464D-AA88-60F8258E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(1/4): </a:t>
            </a:r>
            <a:r>
              <a:rPr lang="en-US" sz="4000" dirty="0">
                <a:solidFill>
                  <a:srgbClr val="FF0000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6326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(2/4): </a:t>
            </a:r>
            <a:r>
              <a:rPr lang="en-US" sz="4000" dirty="0">
                <a:solidFill>
                  <a:srgbClr val="FF0000"/>
                </a:solidFill>
              </a:rPr>
              <a:t>Failure handling is not seamless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As you add more machines, the likelihood of a system failure increases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a given machine has a 1% chance of failure on any given 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have one machine, how often are you expected to have one failure?</a:t>
            </a:r>
          </a:p>
          <a:p>
            <a:pPr lvl="2"/>
            <a:r>
              <a:rPr lang="en-US" dirty="0"/>
              <a:t> </a:t>
            </a:r>
            <a:r>
              <a:rPr lang="en-US" u="sng" dirty="0"/>
              <a:t>once every 100 days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have 100 machines in your distributed systems, how often are you expected to have a failure?</a:t>
            </a:r>
          </a:p>
          <a:p>
            <a:pPr lvl="2"/>
            <a:r>
              <a:rPr lang="en-US" dirty="0"/>
              <a:t> </a:t>
            </a:r>
            <a:r>
              <a:rPr lang="en-US" u="sng" dirty="0"/>
              <a:t>once every 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problem become worse as you add more machines.</a:t>
            </a:r>
          </a:p>
          <a:p>
            <a:pPr lvl="1"/>
            <a:r>
              <a:rPr lang="en-US" dirty="0"/>
              <a:t>Add to that network failures!!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Failure handling should not be expensive.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71999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There has been transition from </a:t>
            </a:r>
            <a:r>
              <a:rPr lang="en-US" u="sng" dirty="0">
                <a:ea typeface="Cambria" charset="0"/>
                <a:cs typeface="Cambria" charset="0"/>
              </a:rPr>
              <a:t>computation-intensive</a:t>
            </a:r>
            <a:r>
              <a:rPr lang="en-US" dirty="0">
                <a:ea typeface="Cambria" charset="0"/>
                <a:cs typeface="Cambria" charset="0"/>
              </a:rPr>
              <a:t> to </a:t>
            </a:r>
            <a:r>
              <a:rPr lang="en-US" u="sng" dirty="0">
                <a:ea typeface="Cambria" charset="0"/>
                <a:cs typeface="Cambria" charset="0"/>
              </a:rPr>
              <a:t>data-intensive</a:t>
            </a:r>
            <a:r>
              <a:rPr lang="en-US" dirty="0">
                <a:ea typeface="Cambria" charset="0"/>
                <a:cs typeface="Cambria" charset="0"/>
              </a:rPr>
              <a:t> applications: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data is produced in massive amounts by large sensor networks, simulations, and social networks.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Efficiently extracting, interpreting, and learning from very large datasets requires a new generation of data management technologies.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In this part of the courses, we will cover the basics of the following big data management approaches: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b="1" i="1" dirty="0">
                <a:solidFill>
                  <a:srgbClr val="FF0000"/>
                </a:solidFill>
                <a:ea typeface="Cambria" charset="0"/>
                <a:cs typeface="Cambria" charset="0"/>
              </a:rPr>
              <a:t>Hadoop</a:t>
            </a:r>
            <a:r>
              <a:rPr lang="en-US" b="1" dirty="0">
                <a:solidFill>
                  <a:srgbClr val="FF0000"/>
                </a:solidFill>
                <a:ea typeface="Cambria" charset="0"/>
                <a:cs typeface="Cambria" charset="0"/>
              </a:rPr>
              <a:t> ecosystem </a:t>
            </a:r>
            <a:r>
              <a:rPr lang="en-US" dirty="0">
                <a:ea typeface="Cambria" charset="0"/>
                <a:cs typeface="Cambria" charset="0"/>
              </a:rPr>
              <a:t>as de facto big-data-management system, and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b="1" i="1" dirty="0">
                <a:solidFill>
                  <a:srgbClr val="FF0000"/>
                </a:solidFill>
                <a:ea typeface="Cambria" charset="0"/>
                <a:cs typeface="Cambria" charset="0"/>
              </a:rPr>
              <a:t>NoSQL </a:t>
            </a:r>
            <a:r>
              <a:rPr lang="en-US" dirty="0">
                <a:ea typeface="Cambria" charset="0"/>
                <a:cs typeface="Cambria" charset="0"/>
              </a:rPr>
              <a:t>systems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469578"/>
            <a:ext cx="1485900" cy="497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2" y="5627953"/>
            <a:ext cx="2101850" cy="3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2759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54C017-54A5-1B4D-9BF6-387CE3D3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(3/4): </a:t>
            </a:r>
            <a:r>
              <a:rPr lang="en-US" sz="4000" dirty="0">
                <a:solidFill>
                  <a:srgbClr val="FF0000"/>
                </a:solidFill>
              </a:rPr>
              <a:t>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14924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"/>
            <a:ext cx="9144000" cy="63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5199-463B-F546-879C-989542B1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Example: Traditional execution of Distributed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8F19-099A-5E4B-B942-8EC97C2F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000" dirty="0"/>
              <a:t>To run a SQL query:</a:t>
            </a:r>
          </a:p>
          <a:p>
            <a:pPr lvl="1"/>
            <a:r>
              <a:rPr lang="en-US" sz="2000" dirty="0"/>
              <a:t>The SQL code and the data needed</a:t>
            </a:r>
          </a:p>
          <a:p>
            <a:pPr marL="457200" lvl="1" indent="0">
              <a:buNone/>
            </a:pPr>
            <a:r>
              <a:rPr lang="en-US" sz="2000" dirty="0"/>
              <a:t>for the query must be residing on </a:t>
            </a:r>
          </a:p>
          <a:p>
            <a:pPr marL="457200" lvl="1" indent="0">
              <a:buNone/>
            </a:pPr>
            <a:r>
              <a:rPr lang="en-US" sz="2000" dirty="0"/>
              <a:t>the same machine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a traditional network architecture:</a:t>
            </a:r>
          </a:p>
          <a:p>
            <a:pPr lvl="1"/>
            <a:r>
              <a:rPr lang="en-US" sz="2000" dirty="0"/>
              <a:t>Data moves to the computer that holds the code waiting for execution</a:t>
            </a:r>
          </a:p>
          <a:p>
            <a:pPr lvl="1"/>
            <a:r>
              <a:rPr lang="en-US" sz="2000" dirty="0"/>
              <a:t>Step 1 (SQL(1)): triggers the movement of data to the machine on which the query runs</a:t>
            </a:r>
          </a:p>
          <a:p>
            <a:pPr lvl="1"/>
            <a:r>
              <a:rPr lang="en-US" sz="2000" dirty="0"/>
              <a:t>Step 2 (Data(2)): represents the movement of data from each node to the client machine</a:t>
            </a:r>
          </a:p>
          <a:p>
            <a:pPr lvl="1"/>
            <a:r>
              <a:rPr lang="en-US" sz="2000" dirty="0"/>
              <a:t>Step 3 (</a:t>
            </a:r>
            <a:r>
              <a:rPr lang="en-US" sz="2000" dirty="0" err="1"/>
              <a:t>RunSQL</a:t>
            </a:r>
            <a:r>
              <a:rPr lang="en-US" sz="2000" dirty="0"/>
              <a:t>(3)): the SQL code is executed on the whole dataset</a:t>
            </a:r>
          </a:p>
          <a:p>
            <a:pPr lvl="1"/>
            <a:r>
              <a:rPr lang="en-US" sz="2000" dirty="0"/>
              <a:t>The results are generated in Step 4, </a:t>
            </a:r>
            <a:r>
              <a:rPr lang="en-US" sz="2000" dirty="0" err="1"/>
              <a:t>SQLResults</a:t>
            </a:r>
            <a:r>
              <a:rPr lang="en-US" sz="2000" dirty="0"/>
              <a:t>(4)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D2D2D-5BF3-AC46-8AC7-08C2595E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A9022-7300-384F-B0D6-CBB27A1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179860-5649-064D-B9DA-56A32D7F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66800"/>
            <a:ext cx="352017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" y="0"/>
            <a:ext cx="9016409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532-D3EB-4099-AA1B-3B2A6435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(4/4):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Consistency vs. Availability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F1622-CB8C-4729-A48C-D4C939D69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Distributed systems are always prone to failures because:</a:t>
            </a:r>
          </a:p>
          <a:p>
            <a:pPr lvl="1"/>
            <a:r>
              <a:rPr lang="en-US" sz="2000" dirty="0"/>
              <a:t>a node failure may fail due to hard disk crash</a:t>
            </a:r>
          </a:p>
          <a:p>
            <a:pPr lvl="1"/>
            <a:r>
              <a:rPr lang="en-US" sz="2000" dirty="0"/>
              <a:t>network communication failure</a:t>
            </a:r>
          </a:p>
          <a:p>
            <a:pPr lvl="1"/>
            <a:r>
              <a:rPr lang="en-US" sz="2000" dirty="0"/>
              <a:t>loss of connection between two nodes</a:t>
            </a:r>
            <a:endParaRPr lang="en-US" sz="2400" dirty="0"/>
          </a:p>
          <a:p>
            <a:r>
              <a:rPr lang="en-US" sz="2400" dirty="0"/>
              <a:t>The more nodes, the more likely the system will fail</a:t>
            </a:r>
          </a:p>
          <a:p>
            <a:endParaRPr lang="en-US" sz="2400" dirty="0"/>
          </a:p>
          <a:p>
            <a:r>
              <a:rPr lang="en-US" sz="2400" dirty="0"/>
              <a:t>Risk of failures: consistency and availability of the data can be affected</a:t>
            </a:r>
          </a:p>
          <a:p>
            <a:pPr lvl="2"/>
            <a:r>
              <a:rPr lang="en-US" sz="1800" dirty="0">
                <a:highlight>
                  <a:srgbClr val="FFFF00"/>
                </a:highlight>
              </a:rPr>
              <a:t>If the risk is unavoidable: a system must decide between consistency and availability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B07A5-FF61-46FD-BDCD-364F77E4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0ACEAAC-8598-304A-A735-380AFB08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24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93C709-52A6-D04A-ADD9-BE4772C9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A new Approach to work with big data</a:t>
            </a:r>
          </a:p>
        </p:txBody>
      </p:sp>
    </p:spTree>
    <p:extLst>
      <p:ext uri="{BB962C8B-B14F-4D97-AF65-F5344CB8AC3E}">
        <p14:creationId xmlns:p14="http://schemas.microsoft.com/office/powerpoint/2010/main" val="40562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Hadoop?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54275"/>
            <a:ext cx="2828925" cy="2514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5791200" cy="46481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radical new approach to distributed computing that is optimized for big data applications.</a:t>
            </a:r>
          </a:p>
          <a:p>
            <a:pPr>
              <a:lnSpc>
                <a:spcPct val="120000"/>
              </a:lnSpc>
            </a:pPr>
            <a:r>
              <a:rPr lang="en-US" dirty="0"/>
              <a:t>Open-source 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Massively scalable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Automatically parallelizable</a:t>
            </a:r>
          </a:p>
          <a:p>
            <a:pPr>
              <a:lnSpc>
                <a:spcPct val="120000"/>
              </a:lnSpc>
            </a:pPr>
            <a:r>
              <a:rPr lang="en-US" dirty="0"/>
              <a:t>Based on work done by Google: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2003: </a:t>
            </a:r>
            <a:r>
              <a:rPr lang="en-US" b="1" dirty="0">
                <a:solidFill>
                  <a:srgbClr val="FF0000"/>
                </a:solidFill>
              </a:rPr>
              <a:t>Distributed file system paper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2004: </a:t>
            </a:r>
            <a:r>
              <a:rPr lang="en-US" b="1" dirty="0">
                <a:solidFill>
                  <a:srgbClr val="FF0000"/>
                </a:solidFill>
              </a:rPr>
              <a:t>Map Reduce paper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Core concept: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Processing is performed on a cluster that includes hundreds/thousands of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</a:rPr>
              <a:t>commodity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9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Basic Components of Hadoop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762000" y="2608244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790801" y="4169285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davidepalmisano.com/wp-content/uploads/2012/10/hdfs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2517378"/>
            <a:ext cx="2514600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753201" y="299314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4" descr="http://fcl.uncc.edu/nhnguye1/cloud_compu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4284402"/>
            <a:ext cx="2514600" cy="7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972276" y="481191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Core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is spread among machines in the cluster in advance</a:t>
            </a:r>
          </a:p>
          <a:p>
            <a:pPr>
              <a:lnSpc>
                <a:spcPct val="120000"/>
              </a:lnSpc>
            </a:pPr>
            <a:r>
              <a:rPr lang="en-US" dirty="0"/>
              <a:t>Computation happens where the data is stored, wherever possible</a:t>
            </a:r>
          </a:p>
          <a:p>
            <a:pPr>
              <a:lnSpc>
                <a:spcPct val="120000"/>
              </a:lnSpc>
            </a:pPr>
            <a:r>
              <a:rPr lang="en-US" dirty="0"/>
              <a:t>Data is replicated multiple times on the system for increased </a:t>
            </a:r>
            <a:r>
              <a:rPr lang="en-US" u="sng" dirty="0"/>
              <a:t>availability</a:t>
            </a:r>
            <a:r>
              <a:rPr lang="en-US" dirty="0"/>
              <a:t> and </a:t>
            </a:r>
            <a:r>
              <a:rPr lang="en-US" u="sng" dirty="0"/>
              <a:t>reliability</a:t>
            </a:r>
          </a:p>
          <a:p>
            <a:pPr>
              <a:lnSpc>
                <a:spcPct val="120000"/>
              </a:lnSpc>
            </a:pPr>
            <a:r>
              <a:rPr lang="en-US" dirty="0"/>
              <a:t>Applications are written in high-level code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Developers do not worry about data distribution, network programming, dependencies, or failures.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>
                <a:highlight>
                  <a:srgbClr val="FFFF00"/>
                </a:highlight>
              </a:rPr>
              <a:t>Cluster nodes talk to each other as little as possible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Developers should not write code that requires communication among nodes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Hadoop Ecosystem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6000948"/>
            <a:ext cx="815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https://www.dotnettricks.com/learn/hadoop/apache-hadoop-ecosystem-and-components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236747"/>
          </a:xfrm>
        </p:spPr>
      </p:pic>
    </p:spTree>
    <p:extLst>
      <p:ext uri="{BB962C8B-B14F-4D97-AF65-F5344CB8AC3E}">
        <p14:creationId xmlns:p14="http://schemas.microsoft.com/office/powerpoint/2010/main" val="33356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is </a:t>
            </a:r>
            <a:r>
              <a:rPr lang="en-US" sz="1800" u="sng" dirty="0"/>
              <a:t>raw information </a:t>
            </a:r>
            <a:r>
              <a:rPr lang="en-US" sz="1800" dirty="0"/>
              <a:t>or facts that become useful information when organized in a meaningful way.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Example 1: Student Data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534400" cy="2285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J0100, Jones, Tammy, R, 1817, Eagleridge Circle, Tallahassee, FL, 32811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PE100, Perez, Jorge, C, 951 Rainbow Dr, Clermont, FL, 34711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MA100, Marsh, John, A, 1275 West Main St., Carrabelle, FL 32320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SM100, Smith, Mike, 428 Markson Ave, Eastpoint, FL, 32328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J0101, Johnson, Lisa, M, 764 Johnson Place, Leesburg, FL, 34751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NG100, Nguyen, Ni, M, 688 4</a:t>
            </a:r>
            <a:r>
              <a:rPr lang="en-US" sz="1800" baseline="300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th</a:t>
            </a: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 Street, Orlando, FL, 34158</a:t>
            </a:r>
            <a:endParaRPr lang="en-US" sz="1800" dirty="0">
              <a:latin typeface="Batang" panose="02030600000101010101" pitchFamily="18" charset="-127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2" y="15240"/>
            <a:ext cx="9015227" cy="634111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" y="0"/>
            <a:ext cx="8924654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48"/>
            <a:ext cx="9144000" cy="60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 Brief History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2000: </a:t>
            </a:r>
            <a:r>
              <a:rPr lang="en-US" sz="2200" dirty="0"/>
              <a:t>The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Apache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Nutch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Project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Open-source web crawler and search engine</a:t>
            </a:r>
          </a:p>
          <a:p>
            <a:pPr lvl="1"/>
            <a:r>
              <a:rPr lang="en-US" sz="2200" dirty="0"/>
              <a:t>Created by </a:t>
            </a:r>
            <a:r>
              <a:rPr lang="en-US" sz="2200" i="1" dirty="0">
                <a:solidFill>
                  <a:srgbClr val="FF0000"/>
                </a:solidFill>
              </a:rPr>
              <a:t>Dough Cutting </a:t>
            </a:r>
            <a:r>
              <a:rPr lang="en-US" sz="2200" dirty="0"/>
              <a:t>and </a:t>
            </a:r>
            <a:r>
              <a:rPr lang="en-US" sz="2200" i="1" dirty="0">
                <a:solidFill>
                  <a:srgbClr val="FF0000"/>
                </a:solidFill>
              </a:rPr>
              <a:t>Mike </a:t>
            </a:r>
            <a:r>
              <a:rPr lang="en-US" sz="2200" i="1" dirty="0" err="1">
                <a:solidFill>
                  <a:srgbClr val="FF0000"/>
                </a:solidFill>
              </a:rPr>
              <a:t>Cafarella</a:t>
            </a:r>
            <a:endParaRPr lang="en-US" sz="2200" i="1" dirty="0">
              <a:solidFill>
                <a:srgbClr val="FF0000"/>
              </a:solidFill>
            </a:endParaRPr>
          </a:p>
          <a:p>
            <a:pPr lvl="1"/>
            <a:endParaRPr lang="en-US" sz="2200" dirty="0"/>
          </a:p>
          <a:p>
            <a:r>
              <a:rPr lang="en-US" sz="2200" b="1" dirty="0"/>
              <a:t>Challenge:</a:t>
            </a:r>
            <a:r>
              <a:rPr lang="en-US" sz="2200" dirty="0"/>
              <a:t> searching and indexing the web is expensive!</a:t>
            </a:r>
          </a:p>
          <a:p>
            <a:pPr lvl="1"/>
            <a:r>
              <a:rPr lang="en-US" sz="2200" dirty="0"/>
              <a:t>They estimated that a billion-page index = $500K in hardware</a:t>
            </a:r>
          </a:p>
          <a:p>
            <a:pPr lvl="1"/>
            <a:r>
              <a:rPr lang="en-US" sz="2200" dirty="0"/>
              <a:t>Operating cost is $30K/month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71600"/>
            <a:ext cx="1828800" cy="609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2003: </a:t>
            </a:r>
            <a:r>
              <a:rPr lang="en-US" sz="2400" dirty="0"/>
              <a:t>The Google File System paper is published</a:t>
            </a:r>
          </a:p>
          <a:p>
            <a:pPr lvl="1"/>
            <a:r>
              <a:rPr lang="en-US" sz="2000" dirty="0"/>
              <a:t>Symposium of Operating Systems Principles Conference (SOSP 2003):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Highlights of the Google File System:</a:t>
            </a:r>
          </a:p>
          <a:p>
            <a:pPr lvl="1"/>
            <a:r>
              <a:rPr lang="en-US" sz="1800" dirty="0"/>
              <a:t>Distributed file system</a:t>
            </a:r>
          </a:p>
          <a:p>
            <a:pPr lvl="1"/>
            <a:r>
              <a:rPr lang="en-US" sz="1800" dirty="0"/>
              <a:t>Its design is driven by observations of Google’s application workloads</a:t>
            </a:r>
          </a:p>
          <a:p>
            <a:pPr lvl="1"/>
            <a:r>
              <a:rPr lang="en-US" sz="1800" dirty="0">
                <a:highlight>
                  <a:srgbClr val="FFFF00"/>
                </a:highlight>
              </a:rPr>
              <a:t>Marked departure from some earlier file system assumptions</a:t>
            </a:r>
          </a:p>
          <a:p>
            <a:pPr lvl="1"/>
            <a:r>
              <a:rPr lang="en-US" sz="1800" dirty="0"/>
              <a:t>Built on top of low-cost, commodity storage nodes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1905000" y="2743200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7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2004: </a:t>
            </a:r>
            <a:r>
              <a:rPr lang="en-US" dirty="0"/>
              <a:t>Google published another paper “Map-Reduce: simplified data processing on large clusters” :</a:t>
            </a:r>
          </a:p>
          <a:p>
            <a:pPr lvl="1"/>
            <a:r>
              <a:rPr lang="en-US" dirty="0"/>
              <a:t>Symposium on Operating System Design and Implementation (OSDI 2004)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2005: </a:t>
            </a:r>
            <a:r>
              <a:rPr lang="en-US" dirty="0">
                <a:solidFill>
                  <a:srgbClr val="FF0000"/>
                </a:solidFill>
              </a:rPr>
              <a:t>Doug 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Mike </a:t>
            </a:r>
            <a:r>
              <a:rPr lang="en-US" dirty="0"/>
              <a:t>re-implemented map-reduce and GFS in open-source to power </a:t>
            </a:r>
            <a:r>
              <a:rPr lang="en-US" dirty="0" err="1"/>
              <a:t>Nutch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2008:</a:t>
            </a:r>
          </a:p>
          <a:p>
            <a:pPr lvl="1"/>
            <a:r>
              <a:rPr lang="en-US" dirty="0"/>
              <a:t>Apache elevates Hadoop to a top-level project</a:t>
            </a:r>
          </a:p>
          <a:p>
            <a:pPr lvl="1"/>
            <a:r>
              <a:rPr lang="en-US" dirty="0"/>
              <a:t>Yahoo! Announces that production search engine is running on a </a:t>
            </a:r>
            <a:r>
              <a:rPr lang="en-US" dirty="0">
                <a:highlight>
                  <a:srgbClr val="FFFF00"/>
                </a:highlight>
              </a:rPr>
              <a:t>10,000 node Hadoop cluster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2590800" y="2362200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3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Hadoop has been steadily maturing over the years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2013: </a:t>
            </a:r>
            <a:r>
              <a:rPr lang="en-US" dirty="0"/>
              <a:t>Hadoop 2 introduces significant highlights from Hadoop 1: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YARN (</a:t>
            </a:r>
            <a:r>
              <a:rPr lang="en-US" b="1" dirty="0"/>
              <a:t>Y</a:t>
            </a:r>
            <a:r>
              <a:rPr lang="en-US" dirty="0"/>
              <a:t>et </a:t>
            </a:r>
            <a:r>
              <a:rPr lang="en-US" b="1" dirty="0"/>
              <a:t>A</a:t>
            </a:r>
            <a:r>
              <a:rPr lang="en-US" dirty="0"/>
              <a:t>nother </a:t>
            </a:r>
            <a:r>
              <a:rPr lang="en-US" b="1" dirty="0"/>
              <a:t>R</a:t>
            </a:r>
            <a:r>
              <a:rPr lang="en-US" dirty="0"/>
              <a:t>esource </a:t>
            </a:r>
            <a:r>
              <a:rPr lang="en-US" b="1" dirty="0"/>
              <a:t>N</a:t>
            </a:r>
            <a:r>
              <a:rPr lang="en-US" dirty="0"/>
              <a:t>egotiator): a new resource management system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HDFS improvements for high availability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 and stability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Although map-reduce is still important to computing on Hadoop, other tools and frameworks are leveraging YARN to allow for more flexibility in application development.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Hadoop is becoming a more general operating systems for distributed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What patterns makes a problem </a:t>
            </a:r>
            <a:r>
              <a:rPr lang="en-US" dirty="0" err="1"/>
              <a:t>Hadoopable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Huge volume and variety of data</a:t>
            </a:r>
          </a:p>
          <a:p>
            <a:pPr lvl="1"/>
            <a:r>
              <a:rPr lang="en-US" sz="2400" dirty="0"/>
              <a:t>If all the data fits in one single machine, then process the data within that single machine</a:t>
            </a:r>
          </a:p>
          <a:p>
            <a:endParaRPr lang="en-US" sz="2800" dirty="0"/>
          </a:p>
          <a:p>
            <a:r>
              <a:rPr lang="en-US" sz="2800" dirty="0"/>
              <a:t>Batch Processing</a:t>
            </a:r>
          </a:p>
          <a:p>
            <a:pPr lvl="1"/>
            <a:r>
              <a:rPr lang="en-US" sz="2400" dirty="0"/>
              <a:t>Not ad-hoc queries </a:t>
            </a:r>
          </a:p>
          <a:p>
            <a:pPr lvl="1"/>
            <a:endParaRPr lang="en-US" sz="2400" dirty="0"/>
          </a:p>
          <a:p>
            <a:r>
              <a:rPr lang="en-US" sz="2800" dirty="0"/>
              <a:t>Parallelizable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23"/>
            <a:ext cx="9144000" cy="6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Big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1: </a:t>
            </a:r>
            <a:r>
              <a:rPr lang="en-US" sz="3000" dirty="0"/>
              <a:t>Scale “out”, not “up”</a:t>
            </a:r>
          </a:p>
          <a:p>
            <a:pPr>
              <a:lnSpc>
                <a:spcPct val="120000"/>
              </a:lnSpc>
            </a:pPr>
            <a:endParaRPr lang="en-US" sz="3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2: </a:t>
            </a:r>
            <a:r>
              <a:rPr lang="en-US" sz="3000" dirty="0"/>
              <a:t>Hide System-level details from the application developer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3: </a:t>
            </a:r>
            <a:r>
              <a:rPr lang="en-US" sz="3000" dirty="0"/>
              <a:t>Fault tolerance is integral to the system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4: </a:t>
            </a:r>
            <a:r>
              <a:rPr lang="en-US" sz="3000" dirty="0"/>
              <a:t>Move Processing to data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5: </a:t>
            </a:r>
            <a:r>
              <a:rPr lang="en-US" sz="3000" dirty="0"/>
              <a:t>Avoid Random Access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6: </a:t>
            </a:r>
            <a:r>
              <a:rPr lang="en-US" sz="3000" dirty="0"/>
              <a:t>Seamless Scalability.</a:t>
            </a:r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4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502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1: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Scale “out”, not “up”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811"/>
            <a:ext cx="8229600" cy="4525963"/>
          </a:xfrm>
        </p:spPr>
        <p:txBody>
          <a:bodyPr>
            <a:noAutofit/>
          </a:bodyPr>
          <a:lstStyle/>
          <a:p>
            <a:r>
              <a:rPr lang="en-US" sz="2200" dirty="0"/>
              <a:t>For data-intensive workloads, a large number of </a:t>
            </a:r>
            <a:r>
              <a:rPr lang="en-US" sz="2200" dirty="0">
                <a:highlight>
                  <a:srgbClr val="FFFF00"/>
                </a:highlight>
              </a:rPr>
              <a:t>commodity</a:t>
            </a:r>
            <a:r>
              <a:rPr lang="en-US" sz="2200" dirty="0"/>
              <a:t> low-end servers (</a:t>
            </a:r>
            <a:r>
              <a:rPr lang="en-US" sz="2200" dirty="0" err="1"/>
              <a:t>i.e</a:t>
            </a:r>
            <a:r>
              <a:rPr lang="en-US" sz="2200" dirty="0"/>
              <a:t>, the scaling “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2200" dirty="0"/>
              <a:t>” approach) is preferred over a small number of high-end servers (i.e., the scaling ”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up</a:t>
            </a:r>
            <a:r>
              <a:rPr lang="en-US" sz="2200" dirty="0"/>
              <a:t>” approach).</a:t>
            </a:r>
          </a:p>
          <a:p>
            <a:endParaRPr lang="en-US" sz="2200" dirty="0"/>
          </a:p>
          <a:p>
            <a:r>
              <a:rPr lang="en-US" sz="2200" dirty="0"/>
              <a:t>The reasons are:</a:t>
            </a:r>
          </a:p>
          <a:p>
            <a:pPr lvl="1"/>
            <a:r>
              <a:rPr lang="en-US" sz="2000" dirty="0"/>
              <a:t>the cost of highly effective machines does not scale linearly.</a:t>
            </a:r>
          </a:p>
          <a:p>
            <a:pPr lvl="1"/>
            <a:r>
              <a:rPr lang="en-US" sz="2000" dirty="0"/>
              <a:t>The workloads are beyond the capability of of any single machine, no matter how powerful.</a:t>
            </a:r>
          </a:p>
          <a:p>
            <a:endParaRPr lang="en-US" sz="2400" dirty="0"/>
          </a:p>
          <a:p>
            <a:r>
              <a:rPr lang="en-US" sz="2200" dirty="0">
                <a:highlight>
                  <a:srgbClr val="FFFF00"/>
                </a:highlight>
              </a:rPr>
              <a:t>Communication cost becomes is the dominating factor.</a:t>
            </a:r>
          </a:p>
          <a:p>
            <a:pPr lvl="1"/>
            <a:r>
              <a:rPr lang="en-US" sz="1800" dirty="0"/>
              <a:t>hence an efficient solution must minimize the communication cost.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6530975" y="1144588"/>
            <a:ext cx="76200" cy="5510212"/>
          </a:xfrm>
          <a:prstGeom prst="rect">
            <a:avLst/>
          </a:prstGeom>
          <a:gradFill rotWithShape="1">
            <a:gsLst>
              <a:gs pos="0">
                <a:srgbClr val="FFDD4B"/>
              </a:gs>
              <a:gs pos="50000">
                <a:schemeClr val="tx1"/>
              </a:gs>
              <a:gs pos="100000">
                <a:srgbClr val="FFDD4B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Helvetica" charset="0"/>
              <a:cs typeface="+mn-cs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113" y="311150"/>
            <a:ext cx="8229600" cy="7366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en-US" sz="3600" dirty="0"/>
              <a:t>Traditional Data Management Applications</a:t>
            </a:r>
          </a:p>
        </p:txBody>
      </p:sp>
      <p:sp>
        <p:nvSpPr>
          <p:cNvPr id="82965" name="Line 21"/>
          <p:cNvSpPr>
            <a:spLocks noChangeShapeType="1"/>
          </p:cNvSpPr>
          <p:nvPr/>
        </p:nvSpPr>
        <p:spPr bwMode="auto">
          <a:xfrm flipV="1">
            <a:off x="4149725" y="2238375"/>
            <a:ext cx="612775" cy="4222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>
            <a:off x="4187825" y="4119563"/>
            <a:ext cx="692150" cy="3063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7" name="Line 23"/>
          <p:cNvSpPr>
            <a:spLocks noChangeShapeType="1"/>
          </p:cNvSpPr>
          <p:nvPr/>
        </p:nvSpPr>
        <p:spPr bwMode="auto">
          <a:xfrm flipV="1">
            <a:off x="1836738" y="3775075"/>
            <a:ext cx="728662" cy="3460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>
            <a:off x="1884363" y="2314575"/>
            <a:ext cx="728662" cy="2317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948" name="Picture 4" descr="MCj041219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1986863"/>
            <a:ext cx="1382712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 descr="MCj033169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4223650"/>
            <a:ext cx="11874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6" descr="MPj0439496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07438"/>
            <a:ext cx="13827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0" y="2639325"/>
            <a:ext cx="2152650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 dirty="0"/>
              <a:t>University</a:t>
            </a:r>
            <a:endParaRPr kumimoji="0" lang="en-US" altLang="en-US" dirty="0"/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Students, Courses, Registration, Grades</a:t>
            </a:r>
          </a:p>
        </p:txBody>
      </p:sp>
      <p:grpSp>
        <p:nvGrpSpPr>
          <p:cNvPr id="82972" name="Group 28"/>
          <p:cNvGrpSpPr>
            <a:grpSpLocks/>
          </p:cNvGrpSpPr>
          <p:nvPr/>
        </p:nvGrpSpPr>
        <p:grpSpPr bwMode="auto">
          <a:xfrm>
            <a:off x="0" y="4064900"/>
            <a:ext cx="2266950" cy="2070100"/>
            <a:chOff x="-63" y="2121"/>
            <a:chExt cx="1428" cy="1304"/>
          </a:xfrm>
        </p:grpSpPr>
        <p:pic>
          <p:nvPicPr>
            <p:cNvPr id="11284" name="Picture 7" descr="MPj0433118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2121"/>
              <a:ext cx="724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5" name="Text Box 9"/>
            <p:cNvSpPr txBox="1">
              <a:spLocks noChangeArrowheads="1"/>
            </p:cNvSpPr>
            <p:nvPr/>
          </p:nvSpPr>
          <p:spPr bwMode="auto">
            <a:xfrm>
              <a:off x="-63" y="2828"/>
              <a:ext cx="1428" cy="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35000"/>
                </a:spcBef>
                <a:buClr>
                  <a:schemeClr val="hlink"/>
                </a:buClr>
                <a:buFont typeface="Times New Roman" pitchFamily="18" charset="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dirty="0"/>
                <a:t>Banking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Deposit, Withdrawal, All transactions</a:t>
              </a:r>
            </a:p>
          </p:txBody>
        </p:sp>
      </p:grp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4379913" y="3215588"/>
            <a:ext cx="238125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/>
              <a:t>Airlines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Flights, Reservation, Schedules,      </a:t>
            </a: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4251325" y="5269813"/>
            <a:ext cx="2457450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/>
              <a:t>Retail</a:t>
            </a:r>
            <a:endParaRPr kumimoji="0" lang="en-US" altLang="en-US"/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Stores, Prices, Quantities, Sales</a:t>
            </a:r>
          </a:p>
        </p:txBody>
      </p:sp>
      <p:pic>
        <p:nvPicPr>
          <p:cNvPr id="82964" name="Picture 20" descr="j02920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2755213"/>
            <a:ext cx="1484312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69" name="Text Box 25"/>
          <p:cNvSpPr txBox="1">
            <a:spLocks noChangeArrowheads="1"/>
          </p:cNvSpPr>
          <p:nvPr/>
        </p:nvSpPr>
        <p:spPr bwMode="auto">
          <a:xfrm>
            <a:off x="2477181" y="4100967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 dirty="0"/>
              <a:t>Digitized Data</a:t>
            </a:r>
          </a:p>
        </p:txBody>
      </p:sp>
      <p:sp>
        <p:nvSpPr>
          <p:cNvPr id="11281" name="Text Box 30"/>
          <p:cNvSpPr txBox="1">
            <a:spLocks noChangeArrowheads="1"/>
          </p:cNvSpPr>
          <p:nvPr/>
        </p:nvSpPr>
        <p:spPr bwMode="auto">
          <a:xfrm>
            <a:off x="6799263" y="1047750"/>
            <a:ext cx="2344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endParaRPr kumimoji="0" lang="en-US" altLang="en-US"/>
          </a:p>
        </p:txBody>
      </p: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6607175" y="1865312"/>
            <a:ext cx="2536825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1775" indent="-231775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0" lang="en-US" altLang="en-US" sz="2200" dirty="0">
                <a:latin typeface="Arial" pitchFamily="34" charset="0"/>
              </a:rPr>
              <a:t>Common Properties and Requirements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endParaRPr kumimoji="0" lang="en-US" altLang="en-US" sz="2200" dirty="0"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Large data sizes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Various querying capabilities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Concurrent access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Data security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Data administration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4</a:t>
            </a:fld>
            <a:endParaRPr lang="en-US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744538" y="3362325"/>
            <a:ext cx="7950200" cy="831850"/>
          </a:xfrm>
          <a:prstGeom prst="rect">
            <a:avLst/>
          </a:prstGeom>
          <a:solidFill>
            <a:srgbClr val="FFDD4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0" lang="en-US" altLang="en-US" sz="2400">
                <a:latin typeface="Arial" pitchFamily="34" charset="0"/>
              </a:rPr>
              <a:t>A </a:t>
            </a:r>
            <a:r>
              <a:rPr kumimoji="0" lang="en-US" altLang="en-US" sz="2400" i="1" u="sng">
                <a:latin typeface="Arial" pitchFamily="34" charset="0"/>
              </a:rPr>
              <a:t>Database Management System (DBMS)</a:t>
            </a:r>
            <a:r>
              <a:rPr kumimoji="0" lang="en-US" altLang="en-US" sz="2400" i="1">
                <a:latin typeface="Arial" pitchFamily="34" charset="0"/>
              </a:rPr>
              <a:t> </a:t>
            </a:r>
            <a:r>
              <a:rPr kumimoji="0" lang="en-US" altLang="en-US" sz="2400">
                <a:latin typeface="Arial" pitchFamily="34" charset="0"/>
              </a:rPr>
              <a:t>is a software package that is designed to store and manage databases</a:t>
            </a:r>
          </a:p>
        </p:txBody>
      </p:sp>
    </p:spTree>
    <p:extLst>
      <p:ext uri="{BB962C8B-B14F-4D97-AF65-F5344CB8AC3E}">
        <p14:creationId xmlns:p14="http://schemas.microsoft.com/office/powerpoint/2010/main" val="42288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" dur="indefinite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" dur="indefinite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8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" dur="indefinite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" dur="indefinite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" dur="indefinite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2" dur="indefinite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5" dur="indefinite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8" dur="indefinite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1" dur="indefinite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4" dur="indefinite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7" dur="indefinite"/>
                                        <p:tgtEl>
                                          <p:spTgt spid="8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0" dur="indefinite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3" dur="indefinite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6" dur="indefinite"/>
                                        <p:tgtEl>
                                          <p:spTgt spid="8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6" grpId="0" animBg="1"/>
      <p:bldP spid="82976" grpId="1" animBg="1"/>
      <p:bldP spid="82965" grpId="0" animBg="1"/>
      <p:bldP spid="82966" grpId="0" animBg="1"/>
      <p:bldP spid="82967" grpId="0" animBg="1"/>
      <p:bldP spid="82968" grpId="0" animBg="1"/>
      <p:bldP spid="82952" grpId="0"/>
      <p:bldP spid="82954" grpId="0"/>
      <p:bldP spid="82955" grpId="0"/>
      <p:bldP spid="82969" grpId="0"/>
      <p:bldP spid="82977" grpId="0"/>
      <p:bldP spid="82977" grpId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2: </a:t>
            </a:r>
            <a:br>
              <a:rPr lang="en-US" dirty="0"/>
            </a:br>
            <a:r>
              <a:rPr lang="en-US" dirty="0"/>
              <a:t>Abstract System-level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2509"/>
            <a:ext cx="8229600" cy="45259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500" dirty="0"/>
              <a:t>Parallelism is not a new idea. It exists in: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Hardware layer (multicore - parallel processors)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Software (using threads)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/>
              <a:t>However, </a:t>
            </a:r>
            <a:r>
              <a:rPr lang="en-US" sz="3500" dirty="0">
                <a:solidFill>
                  <a:srgbClr val="FF0000"/>
                </a:solidFill>
              </a:rPr>
              <a:t>writing parallel code used to be hard </a:t>
            </a:r>
          </a:p>
          <a:p>
            <a:pPr>
              <a:lnSpc>
                <a:spcPct val="120000"/>
              </a:lnSpc>
            </a:pPr>
            <a:endParaRPr lang="en-US" sz="3500" dirty="0"/>
          </a:p>
          <a:p>
            <a:pPr>
              <a:lnSpc>
                <a:spcPct val="120000"/>
              </a:lnSpc>
            </a:pPr>
            <a:r>
              <a:rPr lang="en-US" sz="3500" dirty="0"/>
              <a:t>Hadoop is handling more data using parallelism</a:t>
            </a:r>
            <a:r>
              <a:rPr lang="en-US" dirty="0"/>
              <a:t> but </a:t>
            </a:r>
            <a:r>
              <a:rPr lang="en-US" sz="3500" dirty="0">
                <a:highlight>
                  <a:srgbClr val="FFFF00"/>
                </a:highlight>
              </a:rPr>
              <a:t>applications are written at a high-level are not concerned with network programming, synchronization, or data flaw.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developer focuses on analytics, not distributed programming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Why parallel programming is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assign work units to workers?</a:t>
            </a:r>
          </a:p>
          <a:p>
            <a:r>
              <a:rPr lang="en-US" sz="2400" dirty="0"/>
              <a:t>What if we have more work units than workers?</a:t>
            </a:r>
          </a:p>
          <a:p>
            <a:r>
              <a:rPr lang="en-US" sz="2400" dirty="0"/>
              <a:t>What if workers need to share partial results?</a:t>
            </a:r>
          </a:p>
          <a:p>
            <a:r>
              <a:rPr lang="en-US" sz="2400" dirty="0"/>
              <a:t>How do we aggregate partial results?</a:t>
            </a:r>
          </a:p>
          <a:p>
            <a:r>
              <a:rPr lang="en-US" sz="2400" dirty="0"/>
              <a:t>How do we know all the workers have finished?</a:t>
            </a:r>
          </a:p>
          <a:p>
            <a:r>
              <a:rPr lang="en-US" sz="2400" dirty="0"/>
              <a:t>What if a worker dies?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Traditionally, more work was spent on developing the distributed application not on the analytics that is needed to solve the problem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3: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Fault tolerance is integral to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7373"/>
            <a:ext cx="8229600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u="sng" dirty="0">
                <a:highlight>
                  <a:srgbClr val="FFFF00"/>
                </a:highlight>
              </a:rPr>
              <a:t>Failures are the norm rather than the exception, </a:t>
            </a:r>
            <a:r>
              <a:rPr lang="en-US" dirty="0"/>
              <a:t>why?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commodity hardware makes the probability of failures higher.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Suppose a cluster is built using machines with a mean-time between failures of 1000 days.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a 10,000 server cluster, there are on average 10 failures per day!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 a fault tolerant system, </a:t>
            </a:r>
            <a:r>
              <a:rPr lang="en-US" dirty="0">
                <a:highlight>
                  <a:srgbClr val="FFFF00"/>
                </a:highlight>
              </a:rPr>
              <a:t>automatics error detection and recovery </a:t>
            </a:r>
            <a:r>
              <a:rPr lang="en-US" dirty="0"/>
              <a:t>are integral to the system</a:t>
            </a:r>
          </a:p>
          <a:p>
            <a:pPr>
              <a:lnSpc>
                <a:spcPct val="120000"/>
              </a:lnSpc>
            </a:pPr>
            <a:endParaRPr lang="en-US" i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Redundancy/Replication keeps data and computations safe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However, more storage is needed than the expected size of the files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Example: if the cluster needs to process 1TB of data, a replication factor equal to 3 suggests that the cluster should be expanded to store no less than 3TB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2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4: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/>
              <a:t>Move Processing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332" y="183038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Avoid data transfer hence saving bandwidth</a:t>
            </a:r>
          </a:p>
          <a:p>
            <a:endParaRPr lang="en-US" sz="2400" i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Data Local Computing:</a:t>
            </a:r>
          </a:p>
          <a:p>
            <a:pPr lvl="1"/>
            <a:r>
              <a:rPr lang="en-US" sz="2000" dirty="0"/>
              <a:t>Data is distributed and stored on nodes, and those nodes attempt to perform work on the data they have rather than transfer it across the network.</a:t>
            </a:r>
          </a:p>
          <a:p>
            <a:pPr lvl="1"/>
            <a:r>
              <a:rPr lang="en-US" sz="2000" dirty="0"/>
              <a:t>Each task only operates on single block of data and only knows about the data it operates on.</a:t>
            </a:r>
          </a:p>
          <a:p>
            <a:pPr lvl="1"/>
            <a:r>
              <a:rPr lang="en-US" sz="2000" dirty="0"/>
              <a:t>Master nodes are used to allocate work and manage jobs</a:t>
            </a:r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43</a:t>
            </a:fld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755"/>
    </mc:Choice>
    <mc:Fallback xmlns="">
      <p:transition advTm="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5F08-50D5-8D4F-B37C-D32D3A5D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Example: Moving code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05BA-124F-B444-9B0B-9B252481A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Step 1: triggers copies </a:t>
            </a:r>
          </a:p>
          <a:p>
            <a:pPr marL="0" indent="0">
              <a:buNone/>
            </a:pPr>
            <a:r>
              <a:rPr lang="en-US" sz="2000" dirty="0"/>
              <a:t>of the SQL </a:t>
            </a:r>
          </a:p>
          <a:p>
            <a:r>
              <a:rPr lang="en-US" sz="2000" dirty="0"/>
              <a:t>Step 2: moves SQL copies to data nodes</a:t>
            </a:r>
          </a:p>
          <a:p>
            <a:r>
              <a:rPr lang="en-US" sz="2000" dirty="0"/>
              <a:t>Step 3 (</a:t>
            </a:r>
            <a:r>
              <a:rPr lang="en-US" sz="2000" dirty="0" err="1"/>
              <a:t>RunSQL</a:t>
            </a:r>
            <a:r>
              <a:rPr lang="en-US" sz="2000" dirty="0"/>
              <a:t>(3)): each SQL copy is executed</a:t>
            </a:r>
          </a:p>
          <a:p>
            <a:pPr marL="0" indent="0">
              <a:buNone/>
            </a:pPr>
            <a:r>
              <a:rPr lang="en-US" sz="2000" dirty="0"/>
              <a:t>using the data stored in each node to </a:t>
            </a:r>
          </a:p>
          <a:p>
            <a:pPr marL="0" indent="0">
              <a:buNone/>
            </a:pPr>
            <a:r>
              <a:rPr lang="en-US" sz="2000" dirty="0"/>
              <a:t>generate </a:t>
            </a:r>
            <a:r>
              <a:rPr lang="en-US" sz="2000" dirty="0">
                <a:highlight>
                  <a:srgbClr val="FFFF00"/>
                </a:highlight>
              </a:rPr>
              <a:t>partial results</a:t>
            </a:r>
          </a:p>
          <a:p>
            <a:r>
              <a:rPr lang="en-US" sz="2000" dirty="0"/>
              <a:t>Step 4 (</a:t>
            </a:r>
            <a:r>
              <a:rPr lang="en-US" sz="2000" dirty="0" err="1"/>
              <a:t>SQLResults</a:t>
            </a:r>
            <a:r>
              <a:rPr lang="en-US" sz="2000" dirty="0"/>
              <a:t>(4)): the results are sent to the client</a:t>
            </a:r>
          </a:p>
          <a:p>
            <a:r>
              <a:rPr lang="en-US" sz="2000" dirty="0"/>
              <a:t>Step 5 (Aggregation(5)): aggregation process occurs.</a:t>
            </a:r>
          </a:p>
          <a:p>
            <a:r>
              <a:rPr lang="en-US" sz="2000" dirty="0"/>
              <a:t>Step 6 (</a:t>
            </a:r>
            <a:r>
              <a:rPr lang="en-US" sz="2000" dirty="0" err="1"/>
              <a:t>SQLResults</a:t>
            </a:r>
            <a:r>
              <a:rPr lang="en-US" sz="2000" dirty="0"/>
              <a:t>(6)): results are generated.</a:t>
            </a:r>
          </a:p>
          <a:p>
            <a:r>
              <a:rPr lang="en-US" sz="2000" dirty="0"/>
              <a:t>Avoids network traffic congestion</a:t>
            </a:r>
          </a:p>
          <a:p>
            <a:r>
              <a:rPr lang="en-US" sz="2000" dirty="0">
                <a:highlight>
                  <a:srgbClr val="FFFF00"/>
                </a:highlight>
              </a:rPr>
              <a:t>Requires an adjustment to the data processing algorithms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the distributed data processing algorithm must also include the aggregation layer.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29729-256B-AB4D-BC82-93ADAA66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F37A3-E31B-7148-97B0-4A0DF6CE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E898CCB-FC3A-A047-AF4F-D4CE87E8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38302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5: </a:t>
            </a:r>
            <a:br>
              <a:rPr lang="en-US" dirty="0"/>
            </a:br>
            <a:r>
              <a:rPr lang="en-US" dirty="0"/>
              <a:t>Avoid Random Access to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Motivating example:</a:t>
            </a:r>
          </a:p>
          <a:p>
            <a:pPr lvl="1"/>
            <a:r>
              <a:rPr lang="en-US" sz="2400" dirty="0"/>
              <a:t>1 TB database containing 10</a:t>
            </a:r>
            <a:r>
              <a:rPr lang="en-US" sz="2400" baseline="30000" dirty="0"/>
              <a:t>10  </a:t>
            </a:r>
            <a:r>
              <a:rPr lang="en-US" sz="2400" dirty="0"/>
              <a:t>-100 bytes records</a:t>
            </a:r>
          </a:p>
          <a:p>
            <a:pPr lvl="1"/>
            <a:r>
              <a:rPr lang="en-US" sz="2400" dirty="0"/>
              <a:t>Assuming random access: </a:t>
            </a:r>
          </a:p>
          <a:p>
            <a:pPr lvl="2"/>
            <a:r>
              <a:rPr lang="en-US" sz="2000" dirty="0"/>
              <a:t>each update takes ~30MS(seek, read, write)</a:t>
            </a:r>
          </a:p>
          <a:p>
            <a:pPr lvl="2"/>
            <a:r>
              <a:rPr lang="en-US" sz="2000" dirty="0"/>
              <a:t>updating 1% of the records takes ~35 days</a:t>
            </a:r>
          </a:p>
          <a:p>
            <a:pPr lvl="1"/>
            <a:r>
              <a:rPr lang="en-US" sz="2400" dirty="0"/>
              <a:t>Assuming sequential access: 100MB/s </a:t>
            </a:r>
          </a:p>
          <a:p>
            <a:pPr lvl="2"/>
            <a:r>
              <a:rPr lang="en-US" sz="2000" dirty="0"/>
              <a:t>Reading the whole dataset and rewriting the records takes 5.6 hours</a:t>
            </a:r>
          </a:p>
          <a:p>
            <a:endParaRPr lang="en-US" dirty="0"/>
          </a:p>
          <a:p>
            <a:r>
              <a:rPr lang="en-US" sz="2400" dirty="0">
                <a:highlight>
                  <a:srgbClr val="FFFF00"/>
                </a:highlight>
              </a:rPr>
              <a:t>Hadoops is optimized for reading large amounts of data:</a:t>
            </a:r>
          </a:p>
          <a:p>
            <a:pPr lvl="1"/>
            <a:r>
              <a:rPr lang="en-US" sz="2200" dirty="0"/>
              <a:t>Hadoop’s disk block size is very large </a:t>
            </a:r>
            <a:r>
              <a:rPr lang="en-US" sz="2200" dirty="0">
                <a:highlight>
                  <a:srgbClr val="FFFF00"/>
                </a:highlight>
              </a:rPr>
              <a:t>(128MB)  </a:t>
            </a:r>
            <a:r>
              <a:rPr lang="en-US" sz="2200" dirty="0"/>
              <a:t>when compared to block size of Unix and windows OS (4 KB). </a:t>
            </a:r>
          </a:p>
          <a:p>
            <a:pPr lvl="1"/>
            <a:r>
              <a:rPr lang="en-US" sz="2200" dirty="0"/>
              <a:t>minimize the impact of disk latency</a:t>
            </a:r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6: </a:t>
            </a:r>
            <a:br>
              <a:rPr lang="en-US" dirty="0"/>
            </a:br>
            <a:r>
              <a:rPr lang="en-US" dirty="0"/>
              <a:t>Seamless 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Hadoop’s scalability is implemented in two dimensions:</a:t>
            </a:r>
          </a:p>
          <a:p>
            <a:pPr lvl="1"/>
            <a:r>
              <a:rPr lang="en-US" sz="2000" b="1" dirty="0"/>
              <a:t>Data: </a:t>
            </a:r>
            <a:r>
              <a:rPr lang="en-US" sz="2000" dirty="0"/>
              <a:t>given twice the amount of data, the algorithm should take at most as twice as long to run</a:t>
            </a:r>
          </a:p>
          <a:p>
            <a:pPr lvl="1"/>
            <a:r>
              <a:rPr lang="en-US" sz="2000" b="1" dirty="0"/>
              <a:t>Resources:</a:t>
            </a:r>
            <a:r>
              <a:rPr lang="en-US" sz="2000" dirty="0"/>
              <a:t> given a cluster twice the size, the same algorithm should take no more than half as long to run</a:t>
            </a:r>
          </a:p>
          <a:p>
            <a:pPr lvl="1"/>
            <a:endParaRPr lang="en-US" sz="2000" dirty="0"/>
          </a:p>
          <a:p>
            <a:r>
              <a:rPr lang="en-US" sz="2400" dirty="0"/>
              <a:t>In Hadoop, the map-reduce programming framework maintains a clear separation between </a:t>
            </a:r>
            <a:r>
              <a:rPr lang="en-US" sz="2400" i="1" dirty="0">
                <a:highlight>
                  <a:srgbClr val="FFFF00"/>
                </a:highlight>
              </a:rPr>
              <a:t>what</a:t>
            </a:r>
            <a:r>
              <a:rPr lang="en-US" sz="2400" dirty="0"/>
              <a:t> computations need to be done and </a:t>
            </a:r>
            <a:r>
              <a:rPr lang="en-US" sz="2400" i="1" dirty="0">
                <a:highlight>
                  <a:srgbClr val="FFFF00"/>
                </a:highlight>
              </a:rPr>
              <a:t>how</a:t>
            </a:r>
            <a:r>
              <a:rPr lang="en-US" sz="2400" i="1" dirty="0"/>
              <a:t> </a:t>
            </a:r>
            <a:r>
              <a:rPr lang="en-US" sz="2400" dirty="0"/>
              <a:t>these computation is performed in a cluster.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The map-reduce framework approached ideal scalability.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BUT</a:t>
            </a:r>
            <a:r>
              <a:rPr lang="en-US" dirty="0"/>
              <a:t> not all problem are </a:t>
            </a:r>
            <a:r>
              <a:rPr lang="en-US" dirty="0" err="1"/>
              <a:t>Hadoopable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Hadoopable</a:t>
            </a:r>
            <a:r>
              <a:rPr lang="en-US" sz="2800" dirty="0"/>
              <a:t> problems are characterized by:</a:t>
            </a:r>
          </a:p>
          <a:p>
            <a:r>
              <a:rPr lang="en-US" sz="2800" dirty="0"/>
              <a:t>Huge volume and variety of data (at least terabytes or petabytes)</a:t>
            </a:r>
          </a:p>
          <a:p>
            <a:pPr lvl="1"/>
            <a:r>
              <a:rPr lang="en-US" sz="2400" dirty="0"/>
              <a:t>If all the data fits in one single machine, then process the data within that single machine</a:t>
            </a:r>
            <a:endParaRPr lang="en-US" sz="2800" dirty="0"/>
          </a:p>
          <a:p>
            <a:r>
              <a:rPr lang="en-US" sz="2800" dirty="0"/>
              <a:t>Batch Processing: </a:t>
            </a:r>
            <a:r>
              <a:rPr lang="en-US" sz="2400" dirty="0"/>
              <a:t>not ad-hoc queries </a:t>
            </a:r>
          </a:p>
          <a:p>
            <a:r>
              <a:rPr lang="en-US" sz="2800" dirty="0"/>
              <a:t>Parallelizable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8FEA8-67FD-DB4D-8013-94D25D3DD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a Hadoop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2D318E9-419C-824E-9747-1E543A1C9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F265A-67A5-F347-8201-8C1B531B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4FE3B-2D81-AC45-BD7D-CEC87AD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Typical Hadoop Cluster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14" y="1600200"/>
            <a:ext cx="5374971" cy="4525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Sources 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691778" y="1656897"/>
            <a:ext cx="5515362" cy="4038600"/>
            <a:chOff x="96" y="864"/>
            <a:chExt cx="5612" cy="268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920"/>
              <a:ext cx="1184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864"/>
              <a:ext cx="768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ipo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3120"/>
              <a:ext cx="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lapto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160"/>
              <a:ext cx="473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640"/>
              <a:ext cx="435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 descr="Sprint_Sam_A600_open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" y="2083"/>
              <a:ext cx="29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 descr="pc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3024"/>
              <a:ext cx="462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 descr="dist-dvds-ar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504"/>
              <a:ext cx="361" cy="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1" descr="VideoTap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3072"/>
              <a:ext cx="512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 descr="hi8tape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1999"/>
              <a:ext cx="370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3" descr="da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688"/>
              <a:ext cx="46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4" descr="floppies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36"/>
              <a:ext cx="604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5" descr="record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" y="1704"/>
              <a:ext cx="32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6" descr="hard_disk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488"/>
              <a:ext cx="415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7" descr="whitecddblog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" y="1536"/>
              <a:ext cx="37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8" descr="cat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" y="1536"/>
              <a:ext cx="513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9" descr="wifi_logo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1440"/>
              <a:ext cx="36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0" descr="WIFIRL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632"/>
              <a:ext cx="467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1" descr="firewire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688"/>
              <a:ext cx="44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2" descr="USB_2_&amp;_Scsi_logo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064"/>
              <a:ext cx="45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3" descr="sony_dcr-pc-110e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488"/>
              <a:ext cx="31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 descr="powerShots410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640"/>
              <a:ext cx="32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5" descr="excel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3120"/>
              <a:ext cx="463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" descr="explorer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104"/>
              <a:ext cx="459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7" descr="quicken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" y="2083"/>
              <a:ext cx="36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8" descr="cf card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2592"/>
              <a:ext cx="28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9" descr="flash drive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2208"/>
              <a:ext cx="443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0" descr="creative_zen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152"/>
              <a:ext cx="43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1" descr="gameBoy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1104"/>
              <a:ext cx="36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2" descr="spotWatch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296"/>
              <a:ext cx="246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3" descr="treo600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248"/>
              <a:ext cx="402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4" descr="AIBO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064"/>
              <a:ext cx="368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5" descr="HomePlu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1872"/>
              <a:ext cx="521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6" descr="wimax_logo_1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1296"/>
              <a:ext cx="4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7" descr="zigbee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" y="1632"/>
              <a:ext cx="48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8" descr="uddi_logo2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584"/>
              <a:ext cx="31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9" descr="home theater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" y="2736"/>
              <a:ext cx="524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0" descr="speakers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072"/>
              <a:ext cx="37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1" descr="tv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2208"/>
              <a:ext cx="436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2" descr="xbox_console_255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400"/>
              <a:ext cx="390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3" descr="cordlessphone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1776"/>
              <a:ext cx="355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4" descr="controler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488"/>
              <a:ext cx="445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5" descr="downview-smokedetector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52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6" descr="MICA-Family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008"/>
              <a:ext cx="576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7" descr="xx20a_vr36a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960"/>
              <a:ext cx="36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8" descr="boschWasher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24"/>
              <a:ext cx="3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9" descr="furnace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04"/>
              <a:ext cx="219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0" descr="LG Fridge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976"/>
              <a:ext cx="432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1" descr="microwaveoven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920"/>
              <a:ext cx="346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52" descr="Tanita"/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784"/>
              <a:ext cx="293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3" descr="toaster"/>
            <p:cNvPicPr>
              <a:picLocks noChangeAspect="1"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120"/>
              <a:ext cx="33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54" descr="toilet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920"/>
              <a:ext cx="28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5" descr="tivo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2640"/>
              <a:ext cx="268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Line 56"/>
            <p:cNvSpPr>
              <a:spLocks noChangeShapeType="1"/>
            </p:cNvSpPr>
            <p:nvPr/>
          </p:nvSpPr>
          <p:spPr bwMode="auto">
            <a:xfrm>
              <a:off x="720" y="1536"/>
              <a:ext cx="2592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7"/>
            <p:cNvSpPr>
              <a:spLocks noChangeShapeType="1"/>
            </p:cNvSpPr>
            <p:nvPr/>
          </p:nvSpPr>
          <p:spPr bwMode="auto">
            <a:xfrm flipH="1">
              <a:off x="1968" y="2016"/>
              <a:ext cx="7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8"/>
            <p:cNvSpPr>
              <a:spLocks noChangeShapeType="1"/>
            </p:cNvSpPr>
            <p:nvPr/>
          </p:nvSpPr>
          <p:spPr bwMode="auto">
            <a:xfrm>
              <a:off x="864" y="2496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 flipH="1" flipV="1">
              <a:off x="1968" y="2544"/>
              <a:ext cx="129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H="1" flipV="1">
              <a:off x="3984" y="254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 flipH="1">
              <a:off x="3552" y="2592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H="1">
              <a:off x="4128" y="1728"/>
              <a:ext cx="576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>
              <a:off x="432" y="2688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 flipH="1">
              <a:off x="384" y="1488"/>
              <a:ext cx="19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>
              <a:off x="528" y="1776"/>
              <a:ext cx="115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 flipH="1">
              <a:off x="1824" y="1680"/>
              <a:ext cx="24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128" y="139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 flipH="1">
              <a:off x="4080" y="1920"/>
              <a:ext cx="110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H="1">
              <a:off x="532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H="1">
              <a:off x="3648" y="2160"/>
              <a:ext cx="158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>
              <a:off x="768" y="134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 flipV="1">
              <a:off x="384" y="1824"/>
              <a:ext cx="48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V="1">
              <a:off x="768" y="1392"/>
              <a:ext cx="24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>
              <a:off x="1632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V="1">
              <a:off x="1536" y="1440"/>
              <a:ext cx="38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2496" y="14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V="1">
              <a:off x="4992" y="2544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 flipH="1" flipV="1">
              <a:off x="4224" y="3264"/>
              <a:ext cx="5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79"/>
            <p:cNvSpPr>
              <a:spLocks noChangeShapeType="1"/>
            </p:cNvSpPr>
            <p:nvPr/>
          </p:nvSpPr>
          <p:spPr bwMode="auto">
            <a:xfrm flipV="1">
              <a:off x="5184" y="312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 flipV="1">
              <a:off x="4896" y="259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V="1">
              <a:off x="2112" y="13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H="1">
              <a:off x="4224" y="2544"/>
              <a:ext cx="67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 flipH="1" flipV="1">
              <a:off x="1968" y="2592"/>
              <a:ext cx="9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>
              <a:off x="3888" y="144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>
              <a:off x="1584" y="1488"/>
              <a:ext cx="9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H="1">
              <a:off x="4080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1" name="Picture 2" descr="http://searchengineland.com/figz/wp-content/seloads/2013/11/social-media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810" y="2433425"/>
            <a:ext cx="330629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Steps to process a large volume of data using Hadoop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62484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Load the data to HDFS on multiple machines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171" y="2487358"/>
            <a:ext cx="627742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On each machine, extract/transform something of interest from each data record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400" y="3657600"/>
            <a:ext cx="62992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Shuffle intermediate results between the machines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400" y="4650432"/>
            <a:ext cx="62992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Aggregate intermediate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5412432"/>
            <a:ext cx="628468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Store end results in HDFS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143" y="18880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9814" y="2702801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1800" y="4681209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Reduce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2CCF5-D6B4-3142-9C60-C068ECF96E1A}"/>
              </a:ext>
            </a:extLst>
          </p:cNvPr>
          <p:cNvSpPr txBox="1"/>
          <p:nvPr/>
        </p:nvSpPr>
        <p:spPr>
          <a:xfrm>
            <a:off x="6796668" y="3859028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Sort &amp; Shuffle</a:t>
            </a:r>
          </a:p>
        </p:txBody>
      </p:sp>
    </p:spTree>
    <p:extLst>
      <p:ext uri="{BB962C8B-B14F-4D97-AF65-F5344CB8AC3E}">
        <p14:creationId xmlns:p14="http://schemas.microsoft.com/office/powerpoint/2010/main" val="3742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Hadoop node: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individual machine in the cluster that is running HDFS and YARN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/>
              <a:t>Hadoop cluster:</a:t>
            </a:r>
            <a:r>
              <a:rPr lang="en-US" dirty="0"/>
              <a:t> a set of nodes: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one master and several slaves.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 cluster can have a single node or many thousands</a:t>
            </a:r>
          </a:p>
          <a:p>
            <a:pPr>
              <a:lnSpc>
                <a:spcPct val="1200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A cluster scales linearly: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Every node you add, you gain more capacity and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Types Nodes in a Hadoop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types of nodes that are differentiated by which processes run on them:</a:t>
            </a:r>
          </a:p>
          <a:p>
            <a:pPr lvl="1"/>
            <a:endParaRPr lang="en-US" sz="2000" b="1" dirty="0">
              <a:solidFill>
                <a:srgbClr val="0070C0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Master nodes: </a:t>
            </a:r>
            <a:r>
              <a:rPr lang="en-US" sz="2000" dirty="0"/>
              <a:t>one per cluster, run the global management process</a:t>
            </a:r>
          </a:p>
          <a:p>
            <a:pPr lvl="2"/>
            <a:r>
              <a:rPr lang="en-US" sz="1800" b="1" dirty="0"/>
              <a:t>Storage -- HDFS:</a:t>
            </a:r>
            <a:r>
              <a:rPr lang="en-US" sz="1800" dirty="0"/>
              <a:t> </a:t>
            </a:r>
            <a:r>
              <a:rPr lang="en-US" sz="1800" dirty="0" err="1">
                <a:highlight>
                  <a:srgbClr val="FFFF00"/>
                </a:highlight>
              </a:rPr>
              <a:t>NameNode</a:t>
            </a:r>
            <a:r>
              <a:rPr lang="en-US" sz="1800" dirty="0"/>
              <a:t> </a:t>
            </a:r>
          </a:p>
          <a:p>
            <a:pPr lvl="2"/>
            <a:r>
              <a:rPr lang="en-US" sz="1800" b="1" dirty="0"/>
              <a:t>Processing – YARN : </a:t>
            </a:r>
            <a:r>
              <a:rPr lang="en-US" sz="1800" dirty="0">
                <a:highlight>
                  <a:srgbClr val="FFFF00"/>
                </a:highlight>
              </a:rPr>
              <a:t>Job Tracker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Slave nodes: </a:t>
            </a:r>
            <a:r>
              <a:rPr lang="en-US" sz="2000" dirty="0"/>
              <a:t>local data and application processes</a:t>
            </a:r>
            <a:endParaRPr lang="en-US" sz="2000" dirty="0">
              <a:solidFill>
                <a:srgbClr val="0070C0"/>
              </a:solidFill>
            </a:endParaRPr>
          </a:p>
          <a:p>
            <a:pPr lvl="2"/>
            <a:r>
              <a:rPr lang="en-US" sz="1800" b="1" dirty="0"/>
              <a:t>Storage -- HDFS:</a:t>
            </a:r>
            <a:r>
              <a:rPr lang="en-US" sz="1800" dirty="0"/>
              <a:t> </a:t>
            </a:r>
            <a:r>
              <a:rPr lang="en-US" sz="1800" dirty="0" err="1">
                <a:highlight>
                  <a:srgbClr val="FFFF00"/>
                </a:highlight>
              </a:rPr>
              <a:t>DataNode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</a:p>
          <a:p>
            <a:pPr lvl="2"/>
            <a:r>
              <a:rPr lang="en-US" sz="1800" b="1" dirty="0"/>
              <a:t>Processing – YARN: </a:t>
            </a:r>
            <a:r>
              <a:rPr lang="en-US" sz="1800" dirty="0">
                <a:highlight>
                  <a:srgbClr val="FFFF00"/>
                </a:highlight>
              </a:rPr>
              <a:t>Task tracker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282"/>
            <a:ext cx="8763000" cy="60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534400" cy="63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800" cy="63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4" y="-17572"/>
            <a:ext cx="8525526" cy="6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Hadoop’s Daemon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HDFS processes: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NameNode</a:t>
            </a:r>
            <a:r>
              <a:rPr lang="en-US" sz="1800" b="1" dirty="0">
                <a:solidFill>
                  <a:srgbClr val="FF0000"/>
                </a:solidFill>
              </a:rPr>
              <a:t> (NN): </a:t>
            </a:r>
            <a:r>
              <a:rPr lang="en-US" sz="1800" dirty="0"/>
              <a:t>(master) contains metadata for HDFS operations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Secondary </a:t>
            </a:r>
            <a:r>
              <a:rPr lang="en-US" sz="1800" b="1" dirty="0" err="1">
                <a:solidFill>
                  <a:srgbClr val="FF0000"/>
                </a:solidFill>
              </a:rPr>
              <a:t>NameNode</a:t>
            </a:r>
            <a:r>
              <a:rPr lang="en-US" sz="1800" b="1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performs housekeeping tasks for HDFS like maintaining a log (this is not a backup of the name node)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DataNodes</a:t>
            </a:r>
            <a:r>
              <a:rPr lang="en-US" sz="1800" b="1" dirty="0">
                <a:solidFill>
                  <a:srgbClr val="FF0000"/>
                </a:solidFill>
              </a:rPr>
              <a:t> (DN): </a:t>
            </a:r>
            <a:r>
              <a:rPr lang="en-US" sz="1800" dirty="0"/>
              <a:t>(worker or slave) stores and manages HDFS blocks on a node. Reports the health and status of an individual data store.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YARN processes: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Resource Manager: </a:t>
            </a:r>
            <a:r>
              <a:rPr lang="en-US" sz="1800" dirty="0"/>
              <a:t>(master) allocates and monitors processing jobs for Map Reduce and other applications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Application Master: </a:t>
            </a:r>
            <a:r>
              <a:rPr lang="en-US" sz="1800" dirty="0"/>
              <a:t>(master) every application is assigned an application master that coordinates a particular application as scheduled by the Resource Manager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NodeManager</a:t>
            </a:r>
            <a:r>
              <a:rPr lang="en-US" sz="1800" b="1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(worker or slave) runs and manages processing tasks on an individual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Daemon’s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Each of these processes runs inside its own Java Virtual Machine (JVM)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Each daemon has its own system resources and is managed independently of the other daemons by the operating system.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Small clusters (~20-30 nodes) usually have one or two master nodes that run </a:t>
            </a:r>
            <a:r>
              <a:rPr lang="en-US" sz="2000" i="1" dirty="0" err="1"/>
              <a:t>NameNode</a:t>
            </a:r>
            <a:r>
              <a:rPr lang="en-US" sz="2000" dirty="0"/>
              <a:t>, </a:t>
            </a:r>
            <a:r>
              <a:rPr lang="en-US" sz="2000" i="1" dirty="0"/>
              <a:t>Secondary </a:t>
            </a:r>
            <a:r>
              <a:rPr lang="en-US" sz="2000" i="1" dirty="0" err="1"/>
              <a:t>NameNode</a:t>
            </a:r>
            <a:r>
              <a:rPr lang="en-US" sz="2000" dirty="0"/>
              <a:t>, </a:t>
            </a:r>
            <a:r>
              <a:rPr lang="en-US" sz="2000" i="1" dirty="0"/>
              <a:t>Resource Manager </a:t>
            </a:r>
            <a:r>
              <a:rPr lang="en-US" sz="2000" dirty="0"/>
              <a:t>and </a:t>
            </a:r>
            <a:r>
              <a:rPr lang="en-US" sz="2000" i="1" dirty="0"/>
              <a:t>Application Master(s).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Larger clusters have one machine per master </a:t>
            </a:r>
            <a:r>
              <a:rPr lang="en-US" sz="2000" dirty="0" err="1"/>
              <a:t>deamon</a:t>
            </a:r>
            <a:r>
              <a:rPr lang="en-US" sz="2000" dirty="0"/>
              <a:t> and include Master redundancy.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All nodes in the cluster run </a:t>
            </a:r>
            <a:r>
              <a:rPr lang="en-US" sz="2000" i="1" dirty="0" err="1"/>
              <a:t>DataNode</a:t>
            </a:r>
            <a:r>
              <a:rPr lang="en-US" sz="2000" dirty="0"/>
              <a:t> and </a:t>
            </a:r>
            <a:r>
              <a:rPr lang="en-US" sz="2000" i="1" dirty="0" err="1"/>
              <a:t>NodeManager</a:t>
            </a: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 Installation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Hadoop can be configured to run in one of three modes:</a:t>
            </a:r>
          </a:p>
          <a:p>
            <a:pPr lvl="1"/>
            <a:r>
              <a:rPr lang="en-US" b="1" dirty="0"/>
              <a:t>Standalone mode</a:t>
            </a:r>
          </a:p>
          <a:p>
            <a:pPr lvl="2"/>
            <a:r>
              <a:rPr lang="en-US" dirty="0"/>
              <a:t>HDFS is not utilized in this mode. </a:t>
            </a:r>
          </a:p>
          <a:p>
            <a:pPr lvl="2"/>
            <a:r>
              <a:rPr lang="en-US" dirty="0"/>
              <a:t>Local file system is used for input and output </a:t>
            </a:r>
          </a:p>
          <a:p>
            <a:pPr lvl="2"/>
            <a:r>
              <a:rPr lang="en-US" dirty="0"/>
              <a:t>This mode is used for debugging purpose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Pseudo-distributed Mode (single node cluster):</a:t>
            </a:r>
          </a:p>
          <a:p>
            <a:pPr lvl="2"/>
            <a:r>
              <a:rPr lang="en-US" dirty="0"/>
              <a:t>Pseudo distributed cluster is a cluster where all daemons are</a:t>
            </a:r>
            <a:br>
              <a:rPr lang="en-US" dirty="0"/>
            </a:br>
            <a:r>
              <a:rPr lang="en-US" dirty="0"/>
              <a:t>running on one node </a:t>
            </a:r>
          </a:p>
          <a:p>
            <a:pPr lvl="2"/>
            <a:r>
              <a:rPr lang="en-US" dirty="0"/>
              <a:t>Used for real Code to test in HDFS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Fully Distributed Mode (multiple node cluster):</a:t>
            </a:r>
          </a:p>
          <a:p>
            <a:pPr lvl="2"/>
            <a:r>
              <a:rPr lang="en-US" dirty="0"/>
              <a:t>Data is distributed across many nodes. </a:t>
            </a:r>
          </a:p>
          <a:p>
            <a:pPr lvl="2"/>
            <a:r>
              <a:rPr lang="en-US" dirty="0"/>
              <a:t>Different Nodes will be used as Master Node / Data Node / Job Tracker / Task Tracker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33" y="1676401"/>
            <a:ext cx="8480367" cy="3124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Companies, organizations, and scientists have data that is </a:t>
            </a:r>
            <a:r>
              <a:rPr lang="en-US" sz="2800" b="1" dirty="0"/>
              <a:t>too big, too fast, and too complex </a:t>
            </a:r>
            <a:r>
              <a:rPr lang="en-US" sz="2800" dirty="0"/>
              <a:t>to be managed without changing tools and processes.</a:t>
            </a:r>
          </a:p>
          <a:p>
            <a:endParaRPr lang="en-US" sz="2800" dirty="0"/>
          </a:p>
          <a:p>
            <a:r>
              <a:rPr lang="en-US" sz="2800" dirty="0"/>
              <a:t>How much is </a:t>
            </a:r>
            <a:r>
              <a:rPr lang="en-US" sz="2800" dirty="0">
                <a:solidFill>
                  <a:schemeClr val="accent1"/>
                </a:solidFill>
              </a:rPr>
              <a:t>big</a:t>
            </a:r>
            <a:r>
              <a:rPr lang="en-US" sz="2800" dirty="0"/>
              <a:t> depends on the application domain.</a:t>
            </a:r>
          </a:p>
          <a:p>
            <a:endParaRPr lang="en-US" dirty="0"/>
          </a:p>
          <a:p>
            <a:r>
              <a:rPr lang="en-US" dirty="0"/>
              <a:t>Data units: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676326"/>
              </p:ext>
            </p:extLst>
          </p:nvPr>
        </p:nvGraphicFramePr>
        <p:xfrm>
          <a:off x="3124200" y="3913794"/>
          <a:ext cx="2590799" cy="2468880"/>
        </p:xfrm>
        <a:graphic>
          <a:graphicData uri="http://schemas.openxmlformats.org/drawingml/2006/table">
            <a:tbl>
              <a:tblPr/>
              <a:tblGrid>
                <a:gridCol w="61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3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Metric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kilobyte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2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megabyte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3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gigabyte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4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terabyte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5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6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 err="1"/>
                        <a:t>exabyte</a:t>
                      </a:r>
                      <a:endParaRPr lang="en-US" sz="1200" u="none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7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zettabyte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8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yottabyte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13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Pseudo-distributed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“</a:t>
            </a:r>
            <a:r>
              <a:rPr lang="en-US" sz="2400" i="1" dirty="0">
                <a:solidFill>
                  <a:srgbClr val="0070C0"/>
                </a:solidFill>
              </a:rPr>
              <a:t>Pseudo-distributed Mode</a:t>
            </a:r>
            <a:r>
              <a:rPr lang="en-US" sz="2400" dirty="0"/>
              <a:t>”, a single machine runs all Hadoop Daemons in their respective environments as though they were on a cluster.</a:t>
            </a:r>
          </a:p>
          <a:p>
            <a:endParaRPr lang="en-US" sz="2400" dirty="0"/>
          </a:p>
          <a:p>
            <a:r>
              <a:rPr lang="en-US" sz="2400" dirty="0"/>
              <a:t>In this mode, the benefits of distributed architecture are not realized, but it is an excellent environment to develop analytical jobs before submitting them to the cluster on larger data sets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Storage in Hadoop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File System in centralized computing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Distributed File System</a:t>
            </a:r>
          </a:p>
          <a:p>
            <a:endParaRPr lang="en-US" dirty="0"/>
          </a:p>
          <a:p>
            <a:r>
              <a:rPr lang="en-US" dirty="0"/>
              <a:t>The Google File System</a:t>
            </a:r>
          </a:p>
          <a:p>
            <a:endParaRPr lang="en-US" dirty="0"/>
          </a:p>
          <a:p>
            <a:r>
              <a:rPr lang="en-US" dirty="0"/>
              <a:t>Hadoop Distributed File System (HDFS)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37BC5-240E-428B-BCD7-2EFB21E6B3C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sz="4000" dirty="0"/>
              <a:t>File Systems in centralized computing</a:t>
            </a:r>
            <a:endParaRPr lang="en-US" altLang="en-US" sz="2400" dirty="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 file is organized as a linear array of bytes or blocks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the internal file structure is imposed by the applicat</a:t>
            </a:r>
            <a:r>
              <a:rPr lang="en-US" altLang="en-US" dirty="0"/>
              <a:t>ion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r>
              <a:rPr lang="en-US" sz="2400" dirty="0"/>
              <a:t>A </a:t>
            </a:r>
            <a:r>
              <a:rPr lang="en-US" sz="2400" b="1" dirty="0"/>
              <a:t>filesystem</a:t>
            </a:r>
            <a:r>
              <a:rPr lang="en-US" sz="2400" dirty="0"/>
              <a:t> is </a:t>
            </a:r>
            <a:r>
              <a:rPr lang="en-US" sz="2400" dirty="0">
                <a:highlight>
                  <a:srgbClr val="FFFF00"/>
                </a:highlight>
              </a:rPr>
              <a:t>the methods and data structures </a:t>
            </a:r>
            <a:r>
              <a:rPr lang="en-US" sz="2400" dirty="0"/>
              <a:t>that an </a:t>
            </a:r>
            <a:r>
              <a:rPr lang="en-US" sz="2400" b="1" dirty="0"/>
              <a:t>operating system </a:t>
            </a:r>
            <a:r>
              <a:rPr lang="en-US" sz="2400" dirty="0"/>
              <a:t>uses to keep track of </a:t>
            </a:r>
            <a:r>
              <a:rPr lang="en-US" sz="2400" b="1" dirty="0"/>
              <a:t>files</a:t>
            </a:r>
            <a:r>
              <a:rPr lang="en-US" sz="2400" dirty="0"/>
              <a:t> on the hard disk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en-US" sz="2400" dirty="0"/>
              <a:t>A</a:t>
            </a:r>
            <a:r>
              <a:rPr lang="en-US" altLang="en-US" sz="2400" b="1" dirty="0"/>
              <a:t> File System</a:t>
            </a:r>
            <a:r>
              <a:rPr lang="en-US" altLang="en-US" sz="2400" dirty="0"/>
              <a:t> is responsible for mapping file names and offsets to disk blocks</a:t>
            </a:r>
            <a:endParaRPr lang="en-US" sz="2400" dirty="0"/>
          </a:p>
          <a:p>
            <a:pPr lvl="2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28193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Traditional</a:t>
            </a:r>
            <a:r>
              <a:rPr lang="en-US" dirty="0"/>
              <a:t> Distributed (Network) File System (e.g., NFS)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1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Traditional </a:t>
            </a:r>
            <a:r>
              <a:rPr lang="en-US" altLang="en-US" sz="2400" b="1" dirty="0"/>
              <a:t>Distributed (Network) File System</a:t>
            </a:r>
            <a:r>
              <a:rPr lang="en-US" altLang="en-US" sz="2400" dirty="0"/>
              <a:t> is a file system, that supports </a:t>
            </a:r>
            <a:r>
              <a:rPr lang="en-US" altLang="en-US" sz="2400" dirty="0">
                <a:highlight>
                  <a:srgbClr val="FFFF00"/>
                </a:highlight>
              </a:rPr>
              <a:t>sharing</a:t>
            </a:r>
            <a:r>
              <a:rPr lang="en-US" altLang="en-US" sz="2400" dirty="0"/>
              <a:t> of files and resources in the form of persistent storage over a network. </a:t>
            </a:r>
            <a:endParaRPr lang="en-US" sz="2400" dirty="0"/>
          </a:p>
          <a:p>
            <a:endParaRPr lang="en-US" altLang="en-US" sz="2000" dirty="0"/>
          </a:p>
          <a:p>
            <a:r>
              <a:rPr lang="en-US" altLang="en-US" sz="2400" dirty="0"/>
              <a:t>Benefits:</a:t>
            </a:r>
          </a:p>
          <a:p>
            <a:pPr lvl="1"/>
            <a:r>
              <a:rPr lang="en-US" sz="2000" dirty="0"/>
              <a:t>Sharing:</a:t>
            </a:r>
          </a:p>
          <a:p>
            <a:pPr lvl="2"/>
            <a:r>
              <a:rPr lang="en-US" sz="2000" dirty="0"/>
              <a:t>Different users on different machines can read/write same files</a:t>
            </a:r>
          </a:p>
          <a:p>
            <a:pPr lvl="1"/>
            <a:r>
              <a:rPr lang="en-US" sz="2000" dirty="0"/>
              <a:t>Simplified administration:</a:t>
            </a:r>
          </a:p>
          <a:p>
            <a:pPr lvl="2"/>
            <a:r>
              <a:rPr lang="en-US" sz="2000" dirty="0"/>
              <a:t>One shared server to maintain and backup</a:t>
            </a:r>
          </a:p>
          <a:p>
            <a:pPr lvl="1"/>
            <a:r>
              <a:rPr lang="en-US" sz="2000" dirty="0"/>
              <a:t>Improve reliability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Google File System (GFS)’s Paper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“We have designed and implemented the Google File System, a </a:t>
            </a:r>
            <a:r>
              <a:rPr lang="en-US" sz="2800" b="1" dirty="0">
                <a:solidFill>
                  <a:srgbClr val="FF0000"/>
                </a:solidFill>
              </a:rPr>
              <a:t>scalable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distributed </a:t>
            </a:r>
            <a:r>
              <a:rPr lang="en-US" sz="2800" dirty="0"/>
              <a:t>file system for large distributed </a:t>
            </a:r>
            <a:r>
              <a:rPr lang="en-US" sz="2800" b="1" dirty="0">
                <a:solidFill>
                  <a:srgbClr val="FF0000"/>
                </a:solidFill>
              </a:rPr>
              <a:t>data-intensive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applications”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“It provides </a:t>
            </a:r>
            <a:r>
              <a:rPr lang="en-US" sz="2800" b="1" dirty="0">
                <a:solidFill>
                  <a:srgbClr val="FF0000"/>
                </a:solidFill>
              </a:rPr>
              <a:t>fault tolerance </a:t>
            </a:r>
            <a:r>
              <a:rPr lang="en-US" sz="2800" dirty="0"/>
              <a:t>while running on inexpensive </a:t>
            </a:r>
            <a:r>
              <a:rPr lang="en-US" sz="2800" b="1" dirty="0">
                <a:solidFill>
                  <a:srgbClr val="FF0000"/>
                </a:solidFill>
              </a:rPr>
              <a:t>commodity hardware</a:t>
            </a:r>
            <a:r>
              <a:rPr lang="en-US" sz="2800" dirty="0"/>
              <a:t>, and it delivers high aggregate performance to a large number of clients”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“the largest cluster to date provides hundreds of terabytes of storage across thousands of disks on over a thousand machines, and it is concurrently accessed by hundreds of clients”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7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GFS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design of GFS is driven by observations of the authors’ application workloads and technological environments that </a:t>
            </a:r>
            <a:r>
              <a:rPr lang="en-US" sz="2400" dirty="0">
                <a:highlight>
                  <a:srgbClr val="FFFF00"/>
                </a:highlight>
              </a:rPr>
              <a:t>reflects marked departure from some earlier file system assumptions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has led them to reexamine traditional choices and explored radically different design points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Hadoop File System (HDFS)  is an open-source implementation of GFS</a:t>
            </a:r>
            <a:endParaRPr lang="en-US" sz="2400" i="1" dirty="0">
              <a:solidFill>
                <a:srgbClr val="FF0000"/>
              </a:solidFill>
            </a:endParaRPr>
          </a:p>
          <a:p>
            <a:pPr algn="just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GFS’s Motivating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Component failures are the norm rather than the exception: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Constant monitoring, error detection, fault tolerance, and automatic recovery must be integral to the system</a:t>
            </a:r>
          </a:p>
          <a:p>
            <a:pPr lvl="1"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Files are huge by traditional standards (multi-GB files are common):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I/O operations and block sizes have to be revisited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Most files are mutated by appending new data rather than overwriting existing data: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highlight>
                  <a:srgbClr val="FFFF00"/>
                </a:highlight>
              </a:rPr>
              <a:t>relax consistency model to simplify the system </a:t>
            </a:r>
            <a:r>
              <a:rPr lang="en-US" sz="1600" dirty="0"/>
              <a:t>without imposing extra burden on the applications (no synchronization is needed).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Co-designing the applications and the file system API benefits the overall system by increasing flexibility.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 of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HDFS consists of:</a:t>
            </a:r>
          </a:p>
          <a:p>
            <a:pPr lvl="1"/>
            <a:r>
              <a:rPr lang="en-US" sz="3200" dirty="0"/>
              <a:t>One </a:t>
            </a:r>
            <a:r>
              <a:rPr lang="en-US" sz="3200" dirty="0" err="1">
                <a:solidFill>
                  <a:srgbClr val="FF0000"/>
                </a:solidFill>
              </a:rPr>
              <a:t>NameNode</a:t>
            </a:r>
            <a:r>
              <a:rPr lang="en-US" sz="3200" dirty="0"/>
              <a:t> (master)</a:t>
            </a:r>
          </a:p>
          <a:p>
            <a:pPr lvl="1"/>
            <a:r>
              <a:rPr lang="en-US" sz="3200" dirty="0"/>
              <a:t>One </a:t>
            </a:r>
            <a:r>
              <a:rPr lang="en-US" sz="3200" dirty="0">
                <a:solidFill>
                  <a:srgbClr val="FF0000"/>
                </a:solidFill>
              </a:rPr>
              <a:t>Secondary Name Node </a:t>
            </a:r>
            <a:r>
              <a:rPr lang="en-US" sz="3200" dirty="0"/>
              <a:t>(master)</a:t>
            </a:r>
          </a:p>
          <a:p>
            <a:pPr lvl="1"/>
            <a:r>
              <a:rPr lang="en-US" sz="3200" dirty="0"/>
              <a:t>Many </a:t>
            </a:r>
            <a:r>
              <a:rPr lang="en-US" sz="3200" dirty="0" err="1">
                <a:solidFill>
                  <a:srgbClr val="FF0000"/>
                </a:solidFill>
              </a:rPr>
              <a:t>DataNodes</a:t>
            </a:r>
            <a:r>
              <a:rPr lang="en-US" sz="3200" dirty="0"/>
              <a:t> (slaves)</a:t>
            </a:r>
          </a:p>
          <a:p>
            <a:endParaRPr lang="en-US" dirty="0"/>
          </a:p>
          <a:p>
            <a:r>
              <a:rPr lang="en-US" dirty="0"/>
              <a:t>Files are  split into blocks (chunks) and distributed on slaves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Each block is typically 64 MB or 128 MB in size</a:t>
            </a:r>
          </a:p>
          <a:p>
            <a:endParaRPr lang="en-US" dirty="0"/>
          </a:p>
          <a:p>
            <a:r>
              <a:rPr lang="en-US" b="1" dirty="0"/>
              <a:t>Replication Factor:</a:t>
            </a:r>
          </a:p>
          <a:p>
            <a:pPr lvl="1"/>
            <a:r>
              <a:rPr lang="en-US" dirty="0"/>
              <a:t>Each block is replicated </a:t>
            </a:r>
            <a:r>
              <a:rPr lang="en-US" dirty="0">
                <a:highlight>
                  <a:srgbClr val="FFFF00"/>
                </a:highlight>
              </a:rPr>
              <a:t>(default 3x) </a:t>
            </a:r>
          </a:p>
          <a:p>
            <a:pPr lvl="1"/>
            <a:r>
              <a:rPr lang="en-US" dirty="0"/>
              <a:t>This ensures reliability and availability</a:t>
            </a:r>
          </a:p>
          <a:p>
            <a:endParaRPr lang="en-US" b="1" dirty="0"/>
          </a:p>
          <a:p>
            <a:r>
              <a:rPr lang="en-US" b="1" dirty="0"/>
              <a:t>Write Once Read Many (WORM):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sz="3200" dirty="0">
                <a:highlight>
                  <a:srgbClr val="FFFF00"/>
                </a:highlight>
              </a:rPr>
              <a:t>o appends or edits</a:t>
            </a:r>
          </a:p>
          <a:p>
            <a:endParaRPr lang="en-US" dirty="0"/>
          </a:p>
          <a:p>
            <a:r>
              <a:rPr lang="en-US" dirty="0"/>
              <a:t>Fault tolerance support -- </a:t>
            </a:r>
            <a:r>
              <a:rPr lang="en-US" dirty="0">
                <a:highlight>
                  <a:srgbClr val="FFFF00"/>
                </a:highlight>
              </a:rPr>
              <a:t>self-healing</a:t>
            </a:r>
            <a:r>
              <a:rPr lang="en-US" dirty="0"/>
              <a:t> in case of loosing:</a:t>
            </a:r>
          </a:p>
          <a:p>
            <a:pPr lvl="1"/>
            <a:r>
              <a:rPr lang="en-US" sz="3200" dirty="0"/>
              <a:t>a whole slave node</a:t>
            </a:r>
          </a:p>
          <a:p>
            <a:pPr lvl="1"/>
            <a:r>
              <a:rPr lang="en-US" sz="3200" dirty="0"/>
              <a:t>Block(s) of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7411"/>
            <a:ext cx="8686800" cy="60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Data: What are the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>
                <a:solidFill>
                  <a:schemeClr val="accent1"/>
                </a:solidFill>
              </a:rPr>
              <a:t>Social Media:</a:t>
            </a:r>
          </a:p>
          <a:p>
            <a:pPr lvl="1"/>
            <a:r>
              <a:rPr lang="en-US" sz="2600" dirty="0"/>
              <a:t>Twitter: 517 million accounts, </a:t>
            </a:r>
            <a:r>
              <a:rPr lang="en-US" altLang="en-US" sz="2600" dirty="0">
                <a:cs typeface="Arial" charset="0"/>
              </a:rPr>
              <a:t>500+M tweets/day</a:t>
            </a:r>
            <a:endParaRPr lang="en-US" sz="2600" dirty="0"/>
          </a:p>
          <a:p>
            <a:pPr lvl="1"/>
            <a:r>
              <a:rPr lang="en-US" sz="2600" dirty="0"/>
              <a:t>Facebook: </a:t>
            </a:r>
            <a:r>
              <a:rPr lang="en-US" altLang="en-US" sz="2600" dirty="0">
                <a:cs typeface="Arial" charset="0"/>
              </a:rPr>
              <a:t>1.23B users, 3.2+B likes and  comments/day</a:t>
            </a:r>
          </a:p>
          <a:p>
            <a:pPr marL="0" indent="0">
              <a:buNone/>
            </a:pPr>
            <a:endParaRPr lang="en-US" sz="3100" dirty="0">
              <a:solidFill>
                <a:srgbClr val="0070C0"/>
              </a:solidFill>
            </a:endParaRPr>
          </a:p>
          <a:p>
            <a:r>
              <a:rPr lang="en-US" sz="3100" dirty="0">
                <a:solidFill>
                  <a:srgbClr val="0070C0"/>
                </a:solidFill>
              </a:rPr>
              <a:t>Web:</a:t>
            </a:r>
          </a:p>
          <a:p>
            <a:pPr lvl="1"/>
            <a:r>
              <a:rPr lang="en-US" sz="2600" dirty="0"/>
              <a:t>Web logs</a:t>
            </a:r>
          </a:p>
          <a:p>
            <a:pPr lvl="1"/>
            <a:r>
              <a:rPr lang="en-US" sz="2600" dirty="0"/>
              <a:t>Online retails</a:t>
            </a:r>
          </a:p>
          <a:p>
            <a:pPr lvl="1"/>
            <a:r>
              <a:rPr lang="en-US" sz="2600" dirty="0"/>
              <a:t>Cookies</a:t>
            </a:r>
          </a:p>
          <a:p>
            <a:pPr lvl="1"/>
            <a:endParaRPr lang="en-US" sz="2600" dirty="0">
              <a:cs typeface="Arial" charset="0"/>
            </a:endParaRPr>
          </a:p>
          <a:p>
            <a:r>
              <a:rPr lang="en-US" sz="3100" dirty="0">
                <a:solidFill>
                  <a:srgbClr val="0070C0"/>
                </a:solidFill>
              </a:rPr>
              <a:t>Mobiles:</a:t>
            </a:r>
          </a:p>
          <a:p>
            <a:pPr lvl="1"/>
            <a:r>
              <a:rPr lang="en-US" sz="2600" dirty="0"/>
              <a:t>5.5 billion cell phones</a:t>
            </a:r>
          </a:p>
          <a:p>
            <a:pPr lvl="1"/>
            <a:r>
              <a:rPr lang="en-US" sz="2600" dirty="0"/>
              <a:t>800 million smart phones</a:t>
            </a:r>
          </a:p>
          <a:p>
            <a:pPr lvl="1"/>
            <a:r>
              <a:rPr lang="en-US" sz="2600" dirty="0"/>
              <a:t>Extended sensory data (geolocation)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8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34"/>
            <a:ext cx="8610600" cy="63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5314"/>
            <a:ext cx="8229600" cy="62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525"/>
            <a:ext cx="8686800" cy="59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HDFS: Command Line Interface (CLI)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3024"/>
            <a:ext cx="7848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DA1B-B6BB-3740-A93D-ED8DC7ED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A40918-F9CB-114F-B920-A94530127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1434"/>
            <a:ext cx="7391399" cy="38397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BDC20-348F-3B47-B838-A9D5553F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CAC5A-0107-934C-8D0D-7DE7E841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D30F-E4A9-A944-8D7A-903E0399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 </a:t>
            </a:r>
            <a:r>
              <a:rPr lang="en-US" dirty="0" err="1">
                <a:solidFill>
                  <a:srgbClr val="FF0000"/>
                </a:solidFill>
              </a:rPr>
              <a:t>NameNode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801F-ABE3-EE40-8601-B51E853AA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Stores information about metadata and transaction logs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</a:t>
            </a:r>
            <a:r>
              <a:rPr lang="en-US" sz="2000" dirty="0">
                <a:highlight>
                  <a:srgbClr val="FFFF00"/>
                </a:highlight>
              </a:rPr>
              <a:t>metadata </a:t>
            </a:r>
            <a:r>
              <a:rPr lang="en-US" sz="2000" dirty="0"/>
              <a:t>files: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One file contains metadata about directories and files 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ownership, permissions, quotas, access time, and the replication factor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One file contains a list of transaction logs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file creations/deletions and a series of modifications made to the file system after starting the </a:t>
            </a:r>
            <a:r>
              <a:rPr lang="en-US" sz="1400" dirty="0" err="1"/>
              <a:t>NameNode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Stored in the main memory, not in secondary storage </a:t>
            </a:r>
            <a:r>
              <a:rPr lang="en-US" sz="1600" dirty="0"/>
              <a:t>for faster access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Maintains and manages the blocks, located in </a:t>
            </a:r>
            <a:r>
              <a:rPr lang="en-US" sz="2000" dirty="0" err="1"/>
              <a:t>DataNodes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</a:rPr>
              <a:t>Single point of failure (SPOF)</a:t>
            </a:r>
            <a:r>
              <a:rPr lang="en-US" sz="2000" dirty="0"/>
              <a:t>for the cluster: the file system goes offline if </a:t>
            </a:r>
            <a:r>
              <a:rPr lang="en-US" sz="2000" dirty="0" err="1"/>
              <a:t>NameNode</a:t>
            </a:r>
            <a:r>
              <a:rPr lang="en-US" sz="2000" dirty="0"/>
              <a:t> is down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ADB3D-17BC-6641-93F9-2AFD45CF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E0485-A148-E043-8E2F-38DA4FF6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955"/>
            <a:ext cx="8451057" cy="63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134-3897-DD44-BC46-FD29D61C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Secondary &amp; Standby </a:t>
            </a:r>
            <a:r>
              <a:rPr lang="en-US" dirty="0" err="1">
                <a:solidFill>
                  <a:srgbClr val="FF0000"/>
                </a:solidFill>
              </a:rPr>
              <a:t>NameNodes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17F6-39DA-2B44-B41D-6809EE96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Used to increase availability &amp; reliability.</a:t>
            </a:r>
          </a:p>
          <a:p>
            <a:endParaRPr lang="en-US" sz="2000" dirty="0"/>
          </a:p>
          <a:p>
            <a:r>
              <a:rPr lang="en-US" sz="2000" dirty="0"/>
              <a:t>Hosted on separate machines</a:t>
            </a:r>
          </a:p>
          <a:p>
            <a:endParaRPr lang="en-US" sz="2000" dirty="0"/>
          </a:p>
          <a:p>
            <a:r>
              <a:rPr lang="en-US" sz="2000" dirty="0"/>
              <a:t>Standby </a:t>
            </a:r>
            <a:r>
              <a:rPr lang="en-US" sz="2000" dirty="0" err="1"/>
              <a:t>NameNode</a:t>
            </a:r>
            <a:r>
              <a:rPr lang="en-US" sz="2000" dirty="0"/>
              <a:t> is used as a master when the master fails</a:t>
            </a:r>
          </a:p>
          <a:p>
            <a:endParaRPr lang="en-US" sz="2000" dirty="0"/>
          </a:p>
          <a:p>
            <a:r>
              <a:rPr lang="en-US" sz="2000" dirty="0"/>
              <a:t>Secondary </a:t>
            </a:r>
            <a:r>
              <a:rPr lang="en-US" sz="2000" dirty="0" err="1"/>
              <a:t>NameNode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Connects to the </a:t>
            </a:r>
            <a:r>
              <a:rPr lang="en-US" sz="1800" dirty="0" err="1"/>
              <a:t>NameNode</a:t>
            </a:r>
            <a:r>
              <a:rPr lang="en-US" sz="1800" dirty="0"/>
              <a:t> periodically </a:t>
            </a:r>
          </a:p>
          <a:p>
            <a:pPr lvl="1"/>
            <a:r>
              <a:rPr lang="en-US" sz="1800" dirty="0"/>
              <a:t>Performs a backup operation of the </a:t>
            </a:r>
            <a:r>
              <a:rPr lang="en-US" sz="1800" dirty="0" err="1"/>
              <a:t>NameNode</a:t>
            </a:r>
            <a:endParaRPr lang="en-US" sz="1800" dirty="0"/>
          </a:p>
          <a:p>
            <a:pPr lvl="1"/>
            <a:r>
              <a:rPr lang="en-US" sz="1800" dirty="0"/>
              <a:t>When needed, the saved metadata can be used to rebuild a failed </a:t>
            </a:r>
            <a:r>
              <a:rPr lang="en-US" sz="1800" dirty="0" err="1"/>
              <a:t>NameNode</a:t>
            </a:r>
            <a:endParaRPr lang="en-US" sz="1800" dirty="0"/>
          </a:p>
          <a:p>
            <a:pPr lvl="1"/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50D9-57D2-D644-A7AF-BF348808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1E558-98F6-9D4B-AE8C-E636E829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5986-4DD0-2E48-993D-1FA78569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 </a:t>
            </a:r>
            <a:r>
              <a:rPr lang="en-US" dirty="0" err="1">
                <a:solidFill>
                  <a:srgbClr val="FF0000"/>
                </a:solidFill>
              </a:rPr>
              <a:t>DataNodes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4B23-4662-4340-A5C1-682A123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Provide the actual storage of files among several machines.</a:t>
            </a:r>
          </a:p>
          <a:p>
            <a:r>
              <a:rPr lang="en-US" sz="1800" dirty="0"/>
              <a:t>The number of </a:t>
            </a:r>
            <a:r>
              <a:rPr lang="en-US" sz="1800" dirty="0" err="1"/>
              <a:t>DataNodes</a:t>
            </a:r>
            <a:r>
              <a:rPr lang="en-US" sz="1800" dirty="0"/>
              <a:t> can be increased horizontally to accommodate the need for more data storage.</a:t>
            </a:r>
          </a:p>
          <a:p>
            <a:r>
              <a:rPr lang="en-US" sz="1800" dirty="0"/>
              <a:t>Input files (size of gigabytes, petabytes, or even terabytes) are split into smaller blocks, generally in the size of megabytes and each block is stored in a </a:t>
            </a:r>
            <a:r>
              <a:rPr lang="en-US" sz="1800" dirty="0" err="1"/>
              <a:t>DataNode</a:t>
            </a:r>
            <a:endParaRPr lang="en-US" sz="1800" dirty="0"/>
          </a:p>
          <a:p>
            <a:r>
              <a:rPr lang="en-US" sz="1800" dirty="0" err="1">
                <a:highlight>
                  <a:srgbClr val="FFFF00"/>
                </a:highlight>
              </a:rPr>
              <a:t>DataNodes</a:t>
            </a:r>
            <a:r>
              <a:rPr lang="en-US" sz="1800" dirty="0">
                <a:highlight>
                  <a:srgbClr val="FFFF00"/>
                </a:highlight>
              </a:rPr>
              <a:t> Periodically report the list of blocks that they are storing to the </a:t>
            </a:r>
            <a:r>
              <a:rPr lang="en-US" sz="1800" dirty="0" err="1">
                <a:highlight>
                  <a:srgbClr val="FFFF00"/>
                </a:highlight>
              </a:rPr>
              <a:t>NameNode</a:t>
            </a:r>
            <a:endParaRPr lang="en-US" sz="1800" dirty="0">
              <a:highlight>
                <a:srgbClr val="FFFF00"/>
              </a:highlight>
            </a:endParaRPr>
          </a:p>
          <a:p>
            <a:pPr lvl="1"/>
            <a:r>
              <a:rPr lang="en-US" sz="1800" dirty="0"/>
              <a:t>Occurs via digital signals known as </a:t>
            </a:r>
            <a:r>
              <a:rPr lang="en-US" sz="1800" i="1" dirty="0">
                <a:highlight>
                  <a:srgbClr val="FF0000"/>
                </a:highlight>
              </a:rPr>
              <a:t>heartbeats</a:t>
            </a:r>
          </a:p>
          <a:p>
            <a:pPr lvl="1"/>
            <a:r>
              <a:rPr lang="en-US" sz="1800" dirty="0"/>
              <a:t>Allows the </a:t>
            </a:r>
            <a:r>
              <a:rPr lang="en-US" sz="1800" dirty="0" err="1"/>
              <a:t>NameNode</a:t>
            </a:r>
            <a:r>
              <a:rPr lang="en-US" sz="1800" dirty="0"/>
              <a:t> to build metadata about the file system</a:t>
            </a:r>
          </a:p>
          <a:p>
            <a:r>
              <a:rPr lang="en-US" sz="1800" dirty="0" err="1"/>
              <a:t>DataNodes</a:t>
            </a:r>
            <a:r>
              <a:rPr lang="en-US" sz="1800" dirty="0"/>
              <a:t> respond to read and write requests from the clients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0F0CB-F57B-FA46-BB0B-835E57CC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7FFE7-6965-B84E-80E4-8CCAABC4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3868"/>
            <a:ext cx="8686800" cy="63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(Big) Data is valuable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144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Google and Facebook make money by mining user data for revenue from advertisement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Financial firms analyze financial records, real-time transactions and current events for profitable trades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Medical records can be processed for better and cheaper health care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Roadways are monitored for traffic analysis  and control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Social network data can be analyzed for discovering events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55"/>
            <a:ext cx="8839200" cy="60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7" y="0"/>
            <a:ext cx="8363233" cy="64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1771"/>
            <a:ext cx="8458200" cy="61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62"/>
            <a:ext cx="8534400" cy="61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90"/>
            <a:ext cx="8686800" cy="63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6A74-6A91-BC40-971A-EBC2CB5B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Operations in 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2DDC-3662-5C40-AF7D-0E838FFF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HDFS follows a </a:t>
            </a:r>
            <a:r>
              <a:rPr lang="en-US" sz="2400" dirty="0">
                <a:highlight>
                  <a:srgbClr val="FFFF00"/>
                </a:highlight>
              </a:rPr>
              <a:t>Write Once Read Many (WORM) </a:t>
            </a:r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means that once you store the files in HDFS, you cannot edit them</a:t>
            </a:r>
          </a:p>
          <a:p>
            <a:pPr lvl="1"/>
            <a:r>
              <a:rPr lang="en-US" sz="2000" dirty="0"/>
              <a:t>However, you can append data into those files</a:t>
            </a:r>
          </a:p>
          <a:p>
            <a:endParaRPr lang="en-US" sz="2400" dirty="0"/>
          </a:p>
          <a:p>
            <a:r>
              <a:rPr lang="en-US" sz="2400" dirty="0"/>
              <a:t>In both read and write operations, the client first interacts with the </a:t>
            </a:r>
            <a:r>
              <a:rPr lang="en-US" sz="2400" dirty="0" err="1"/>
              <a:t>NameNode</a:t>
            </a:r>
            <a:r>
              <a:rPr lang="en-US" sz="2400" dirty="0"/>
              <a:t> to retrieve file location, then the client </a:t>
            </a:r>
            <a:r>
              <a:rPr lang="en-US" sz="2400" dirty="0">
                <a:highlight>
                  <a:srgbClr val="FFFF00"/>
                </a:highlight>
              </a:rPr>
              <a:t>interacts with </a:t>
            </a:r>
            <a:r>
              <a:rPr lang="en-US" sz="2400" dirty="0" err="1">
                <a:highlight>
                  <a:srgbClr val="FFFF00"/>
                </a:highlight>
              </a:rPr>
              <a:t>DataNodes</a:t>
            </a:r>
            <a:r>
              <a:rPr lang="en-US" sz="2400" dirty="0">
                <a:highlight>
                  <a:srgbClr val="FFFF00"/>
                </a:highlight>
              </a:rPr>
              <a:t> for the actual transfer of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16C3-DEFA-A146-B5F2-ADC5C96B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F5EA8-745D-7D4D-ABBB-FBC5D0C5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7704-FF7E-4257-8F93-8FEDC210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Reading Files from HDFS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80366-D53F-4367-B5F9-BAAF4090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772400" cy="1828800"/>
          </a:xfrm>
        </p:spPr>
        <p:txBody>
          <a:bodyPr/>
          <a:lstStyle/>
          <a:p>
            <a:r>
              <a:rPr lang="en-US" sz="1800" dirty="0"/>
              <a:t>Client a request to </a:t>
            </a:r>
            <a:r>
              <a:rPr lang="en-US" sz="1800" dirty="0" err="1"/>
              <a:t>NameNode</a:t>
            </a:r>
            <a:r>
              <a:rPr lang="en-US" sz="1800" dirty="0"/>
              <a:t> with file name</a:t>
            </a:r>
          </a:p>
          <a:p>
            <a:r>
              <a:rPr lang="en-US" sz="1800" dirty="0" err="1"/>
              <a:t>NameNode</a:t>
            </a:r>
            <a:r>
              <a:rPr lang="en-US" sz="1800" dirty="0"/>
              <a:t> determines the location of the first few blocks of the file</a:t>
            </a:r>
          </a:p>
          <a:p>
            <a:r>
              <a:rPr lang="en-US" sz="1800" dirty="0"/>
              <a:t>For each block, </a:t>
            </a:r>
            <a:r>
              <a:rPr lang="en-US" sz="1800" dirty="0" err="1"/>
              <a:t>NameNode</a:t>
            </a:r>
            <a:r>
              <a:rPr lang="en-US" sz="1800" dirty="0"/>
              <a:t> returns the addresses of the </a:t>
            </a:r>
            <a:r>
              <a:rPr lang="en-US" sz="1800" dirty="0" err="1"/>
              <a:t>DataNodes</a:t>
            </a:r>
            <a:r>
              <a:rPr lang="en-US" sz="1800" dirty="0"/>
              <a:t> that have a copy of that block</a:t>
            </a:r>
          </a:p>
          <a:p>
            <a:pPr lvl="1"/>
            <a:r>
              <a:rPr lang="en-US" sz="1800" dirty="0" err="1">
                <a:highlight>
                  <a:srgbClr val="FFFF00"/>
                </a:highlight>
              </a:rPr>
              <a:t>DataNodes</a:t>
            </a:r>
            <a:r>
              <a:rPr lang="en-US" sz="1800" dirty="0">
                <a:highlight>
                  <a:srgbClr val="FFFF00"/>
                </a:highlight>
              </a:rPr>
              <a:t> are sorted according to their proximity to the client</a:t>
            </a:r>
          </a:p>
          <a:p>
            <a:r>
              <a:rPr lang="en-US" sz="1800" dirty="0"/>
              <a:t>Blocks are read in order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16719-66A7-424F-97C5-594E6B7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9180024-F1C7-814C-9D4A-8B361990F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" y="3611564"/>
            <a:ext cx="7909006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9EEE-9B80-460C-A7D8-E3DDF916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Reading Files from HDFS (continued)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EA96A-3527-448D-A3A1-C24A996A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The reading process is a Java object of type </a:t>
            </a:r>
            <a:r>
              <a:rPr lang="en-US" dirty="0" err="1"/>
              <a:t>FSDataInputStream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When a given block ends: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FSDataInputStream</a:t>
            </a:r>
            <a:r>
              <a:rPr lang="en-US" dirty="0"/>
              <a:t> closes the connection between the client and the DataNode holding that block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Finds the </a:t>
            </a:r>
            <a:r>
              <a:rPr lang="en-US" dirty="0">
                <a:highlight>
                  <a:srgbClr val="FF0000"/>
                </a:highlight>
              </a:rPr>
              <a:t>closest</a:t>
            </a:r>
            <a:r>
              <a:rPr lang="en-US" dirty="0">
                <a:highlight>
                  <a:srgbClr val="FFFF00"/>
                </a:highlight>
              </a:rPr>
              <a:t> DataNode that holds the next block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If there is an error during the communication or a corrupted block is found, </a:t>
            </a:r>
            <a:r>
              <a:rPr lang="en-US" dirty="0" err="1"/>
              <a:t>FSDataInputStream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attempts to connect with the next </a:t>
            </a:r>
            <a:r>
              <a:rPr lang="en-US" dirty="0">
                <a:highlight>
                  <a:srgbClr val="FF0000"/>
                </a:highlight>
              </a:rPr>
              <a:t>closest </a:t>
            </a:r>
            <a:r>
              <a:rPr lang="en-US" dirty="0">
                <a:highlight>
                  <a:srgbClr val="FFFF00"/>
                </a:highlight>
              </a:rPr>
              <a:t>DataNode that stores the block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FB3E4-57D8-41B1-9C9A-C6833CB5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Writing a File to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dirty="0"/>
              <a:t>Client “cuts” input file into chunk of “block size”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contact </a:t>
            </a:r>
            <a:r>
              <a:rPr lang="en-US" sz="2900" dirty="0" err="1"/>
              <a:t>NameNode</a:t>
            </a:r>
            <a:r>
              <a:rPr lang="en-US" sz="2900" dirty="0"/>
              <a:t> to request write operation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Send # blocks and Replication Factor</a:t>
            </a:r>
          </a:p>
          <a:p>
            <a:pPr>
              <a:lnSpc>
                <a:spcPct val="120000"/>
              </a:lnSpc>
            </a:pPr>
            <a:r>
              <a:rPr lang="en-US" sz="2900" dirty="0" err="1"/>
              <a:t>NameNode</a:t>
            </a:r>
            <a:r>
              <a:rPr lang="en-US" sz="2900" dirty="0"/>
              <a:t> responds with a </a:t>
            </a:r>
            <a:r>
              <a:rPr lang="en-US" sz="2900" b="1" u="sng" dirty="0"/>
              <a:t>pipeline</a:t>
            </a:r>
            <a:r>
              <a:rPr lang="en-US" sz="2900" dirty="0"/>
              <a:t> of </a:t>
            </a:r>
            <a:r>
              <a:rPr lang="en-US" sz="2900" dirty="0" err="1"/>
              <a:t>DataNodes</a:t>
            </a:r>
            <a:r>
              <a:rPr lang="en-US" sz="2900" dirty="0"/>
              <a:t> to write first block to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reaches out to first </a:t>
            </a:r>
            <a:r>
              <a:rPr lang="en-US" sz="2900" dirty="0" err="1"/>
              <a:t>DataNode</a:t>
            </a:r>
            <a:r>
              <a:rPr lang="en-US" sz="2900" dirty="0"/>
              <a:t> in the pipeline and performs write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2</a:t>
            </a:r>
            <a:r>
              <a:rPr lang="en-US" sz="2900" baseline="30000" dirty="0"/>
              <a:t>nd</a:t>
            </a:r>
            <a:r>
              <a:rPr lang="en-US" sz="2900" dirty="0"/>
              <a:t> and 3</a:t>
            </a:r>
            <a:r>
              <a:rPr lang="en-US" sz="2900" baseline="30000" dirty="0"/>
              <a:t>rd</a:t>
            </a:r>
            <a:r>
              <a:rPr lang="en-US" sz="2900" dirty="0"/>
              <a:t> and all other </a:t>
            </a:r>
            <a:r>
              <a:rPr lang="en-US" sz="2900" dirty="0" err="1"/>
              <a:t>DataNodes</a:t>
            </a:r>
            <a:r>
              <a:rPr lang="en-US" sz="2900" dirty="0"/>
              <a:t> write directly to each other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After final </a:t>
            </a:r>
            <a:r>
              <a:rPr lang="en-US" sz="2900" dirty="0" err="1"/>
              <a:t>DataNode</a:t>
            </a:r>
            <a:r>
              <a:rPr lang="en-US" sz="2900" dirty="0"/>
              <a:t> responds, client is notified of successful block write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notifies </a:t>
            </a:r>
            <a:r>
              <a:rPr lang="en-US" sz="2900" dirty="0" err="1"/>
              <a:t>NameNode</a:t>
            </a:r>
            <a:r>
              <a:rPr lang="en-US" sz="2900" dirty="0"/>
              <a:t> of block write</a:t>
            </a:r>
          </a:p>
          <a:p>
            <a:pPr>
              <a:lnSpc>
                <a:spcPct val="120000"/>
              </a:lnSpc>
            </a:pPr>
            <a:r>
              <a:rPr lang="en-US" sz="2900" dirty="0" err="1"/>
              <a:t>NameNode</a:t>
            </a:r>
            <a:r>
              <a:rPr lang="en-US" sz="2900" dirty="0"/>
              <a:t> responds with pipeline of </a:t>
            </a:r>
            <a:r>
              <a:rPr lang="en-US" sz="2900" dirty="0" err="1"/>
              <a:t>DataNodes</a:t>
            </a:r>
            <a:r>
              <a:rPr lang="en-US" sz="2900" dirty="0"/>
              <a:t> to write second block to 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Repeat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Last block written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File closed in </a:t>
            </a:r>
            <a:r>
              <a:rPr lang="en-US" sz="2900" dirty="0" err="1"/>
              <a:t>NamdNode</a:t>
            </a:r>
            <a:endParaRPr lang="en-US" sz="29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Anatomy of a File Write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243931"/>
            <a:ext cx="5295900" cy="32385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6948264" y="2852936"/>
            <a:ext cx="864096" cy="360040"/>
          </a:xfrm>
          <a:prstGeom prst="round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021"/>
            <a:ext cx="8458200" cy="6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394"/>
            <a:ext cx="8229600" cy="62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61"/>
            <a:ext cx="8686800" cy="62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14754"/>
            <a:ext cx="8763000" cy="61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 of HDFS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Stores very large files (TB or PB)</a:t>
            </a:r>
          </a:p>
          <a:p>
            <a:endParaRPr lang="en-US" dirty="0"/>
          </a:p>
          <a:p>
            <a:r>
              <a:rPr lang="en-US" dirty="0"/>
              <a:t>Write-once-read-many (WORM): no updates</a:t>
            </a:r>
          </a:p>
          <a:p>
            <a:endParaRPr lang="en-US" dirty="0"/>
          </a:p>
          <a:p>
            <a:r>
              <a:rPr lang="en-US" dirty="0"/>
              <a:t>Runs on commodity hardware</a:t>
            </a:r>
          </a:p>
          <a:p>
            <a:endParaRPr lang="en-US" dirty="0"/>
          </a:p>
          <a:p>
            <a:r>
              <a:rPr lang="en-US" dirty="0"/>
              <a:t>Does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support:</a:t>
            </a:r>
          </a:p>
          <a:p>
            <a:pPr lvl="1"/>
            <a:r>
              <a:rPr lang="en-US" dirty="0"/>
              <a:t>Low latency data access</a:t>
            </a:r>
          </a:p>
          <a:p>
            <a:pPr lvl="1"/>
            <a:r>
              <a:rPr lang="en-US" dirty="0"/>
              <a:t>Lots of small files</a:t>
            </a:r>
          </a:p>
          <a:p>
            <a:pPr lvl="1"/>
            <a:r>
              <a:rPr lang="en-US" dirty="0"/>
              <a:t>Multiple writers or arbitrary file modifications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Important 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Single </a:t>
            </a:r>
            <a:r>
              <a:rPr lang="en-US" sz="2800" dirty="0" err="1"/>
              <a:t>NameNode</a:t>
            </a:r>
            <a:r>
              <a:rPr lang="en-US" sz="2800" dirty="0"/>
              <a:t> master provides simplicity but Single point of failure (SPOF)</a:t>
            </a:r>
          </a:p>
          <a:p>
            <a:endParaRPr lang="en-US" sz="2800" dirty="0"/>
          </a:p>
          <a:p>
            <a:r>
              <a:rPr lang="en-US" sz="2800" dirty="0"/>
              <a:t>The replica placement algorithm supports fast write and fault tolerance.</a:t>
            </a:r>
          </a:p>
          <a:p>
            <a:endParaRPr lang="en-US" sz="2800" dirty="0"/>
          </a:p>
          <a:p>
            <a:r>
              <a:rPr lang="en-US" sz="2800" dirty="0"/>
              <a:t>Separate data flow from control flow for scalability</a:t>
            </a:r>
          </a:p>
          <a:p>
            <a:endParaRPr lang="en-US" sz="2800" dirty="0"/>
          </a:p>
          <a:p>
            <a:r>
              <a:rPr lang="en-US" sz="2800" dirty="0"/>
              <a:t>Automatic recovery from faults using:</a:t>
            </a:r>
          </a:p>
          <a:p>
            <a:pPr lvl="1"/>
            <a:r>
              <a:rPr lang="en-US" sz="2400" dirty="0"/>
              <a:t>Heartbeats</a:t>
            </a:r>
            <a:endParaRPr lang="en-US" dirty="0"/>
          </a:p>
          <a:p>
            <a:pPr lvl="1"/>
            <a:r>
              <a:rPr lang="en-US" sz="2400" dirty="0"/>
              <a:t>Re-replication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Why having a Single </a:t>
            </a:r>
            <a:r>
              <a:rPr lang="en-US" dirty="0" err="1"/>
              <a:t>NameNode</a:t>
            </a:r>
            <a:r>
              <a:rPr lang="en-US" dirty="0"/>
              <a:t> Master?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b="1" dirty="0"/>
              <a:t>Simplicity: </a:t>
            </a:r>
            <a:r>
              <a:rPr lang="en-US" sz="2800" dirty="0"/>
              <a:t>having a Single Master vastly simplifies design </a:t>
            </a:r>
          </a:p>
          <a:p>
            <a:endParaRPr lang="en-US" sz="2800" dirty="0"/>
          </a:p>
          <a:p>
            <a:r>
              <a:rPr lang="en-US" sz="2800" dirty="0"/>
              <a:t>Master node is able to make sophisticated block placement and replication decisions using global knowledge</a:t>
            </a:r>
          </a:p>
          <a:p>
            <a:endParaRPr lang="en-US" sz="2800" dirty="0"/>
          </a:p>
          <a:p>
            <a:r>
              <a:rPr lang="en-US" sz="2800" dirty="0"/>
              <a:t>Master’s involvement on reads and write is minimized.</a:t>
            </a:r>
          </a:p>
          <a:p>
            <a:endParaRPr lang="en-US" sz="2800" dirty="0"/>
          </a:p>
          <a:p>
            <a:r>
              <a:rPr lang="en-US" sz="2800" dirty="0"/>
              <a:t>Metadata size is not that big as Hadoop is designed to store a small number </a:t>
            </a:r>
            <a:r>
              <a:rPr lang="en-US" sz="3300" dirty="0"/>
              <a:t>of large files</a:t>
            </a:r>
          </a:p>
          <a:p>
            <a:endParaRPr lang="en-US" sz="3300" dirty="0"/>
          </a:p>
          <a:p>
            <a:r>
              <a:rPr lang="en-US" sz="2800" dirty="0"/>
              <a:t>It may cause a bottleneck for very big clusters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Protocols to reduce drawbacks of SPOF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NameNode</a:t>
            </a:r>
            <a:r>
              <a:rPr lang="en-US" dirty="0"/>
              <a:t> recovery is fast</a:t>
            </a:r>
          </a:p>
          <a:p>
            <a:pPr lvl="1"/>
            <a:r>
              <a:rPr lang="en-US" dirty="0"/>
              <a:t>Load namespace image into memory</a:t>
            </a:r>
          </a:p>
          <a:p>
            <a:pPr lvl="1"/>
            <a:r>
              <a:rPr lang="en-US" dirty="0"/>
              <a:t>Replay edit logs</a:t>
            </a:r>
          </a:p>
          <a:p>
            <a:pPr lvl="1"/>
            <a:r>
              <a:rPr lang="en-US" dirty="0"/>
              <a:t>Receive enough block reports from the data nodes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Standby master node:</a:t>
            </a:r>
          </a:p>
          <a:p>
            <a:pPr lvl="1"/>
            <a:r>
              <a:rPr lang="en-US" dirty="0"/>
              <a:t>High availability is supported by making a pair of </a:t>
            </a:r>
            <a:r>
              <a:rPr lang="en-US" dirty="0" err="1"/>
              <a:t>NameNodes</a:t>
            </a:r>
            <a:r>
              <a:rPr lang="en-US" dirty="0"/>
              <a:t> in an active standby configuration.</a:t>
            </a:r>
          </a:p>
          <a:p>
            <a:pPr lvl="1"/>
            <a:r>
              <a:rPr lang="en-US" dirty="0"/>
              <a:t>In case of failure, a standby takes over its duties to continue servicing the client request without a significant interruption</a:t>
            </a:r>
          </a:p>
          <a:p>
            <a:pPr lvl="1"/>
            <a:r>
              <a:rPr lang="en-US" dirty="0"/>
              <a:t>This is different than the secondary name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What does it mean for two nodes to be “close” to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limiting factor is the rate at which we can transfer data between nodes (i.e., bandwidth)</a:t>
            </a:r>
          </a:p>
          <a:p>
            <a:endParaRPr lang="en-US" sz="2400" dirty="0"/>
          </a:p>
          <a:p>
            <a:r>
              <a:rPr lang="en-US" sz="2400" dirty="0"/>
              <a:t>Close-by nodes communicate faster with each other which improves the performance of the whole cluster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1"/>
            <a:ext cx="6858000" cy="4038600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14600" y="4343400"/>
          <a:ext cx="3657600" cy="193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r>
                        <a:rPr lang="en-US" dirty="0"/>
                        <a:t>Relative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data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00">
                <a:tc>
                  <a:txBody>
                    <a:bodyPr/>
                    <a:lstStyle/>
                    <a:p>
                      <a:r>
                        <a:rPr lang="en-US" dirty="0"/>
                        <a:t>Different data</a:t>
                      </a:r>
                      <a:r>
                        <a:rPr lang="en-US" baseline="0" dirty="0"/>
                        <a:t> centers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37307</TotalTime>
  <Words>5893</Words>
  <Application>Microsoft Macintosh PowerPoint</Application>
  <PresentationFormat>On-screen Show (4:3)</PresentationFormat>
  <Paragraphs>892</Paragraphs>
  <Slides>107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Batang</vt:lpstr>
      <vt:lpstr>Aharoni</vt:lpstr>
      <vt:lpstr>Arial</vt:lpstr>
      <vt:lpstr>Calibri</vt:lpstr>
      <vt:lpstr>Courier New</vt:lpstr>
      <vt:lpstr>Helvetica</vt:lpstr>
      <vt:lpstr>Wingdings</vt:lpstr>
      <vt:lpstr>Office Theme</vt:lpstr>
      <vt:lpstr> ICS 432 – 01 Distributed and Cloud Computing  Fall 2021 </vt:lpstr>
      <vt:lpstr>Introduction</vt:lpstr>
      <vt:lpstr>What is Data?</vt:lpstr>
      <vt:lpstr>Traditional Data Management Applications</vt:lpstr>
      <vt:lpstr>Data Sources Now</vt:lpstr>
      <vt:lpstr>Big Data</vt:lpstr>
      <vt:lpstr>Big Data: What are the drivers?</vt:lpstr>
      <vt:lpstr>(Big) Data is valuable</vt:lpstr>
      <vt:lpstr>PowerPoint Presentation</vt:lpstr>
      <vt:lpstr>PowerPoint Presentation</vt:lpstr>
      <vt:lpstr>Big Data: What is the big deal?</vt:lpstr>
      <vt:lpstr>Studying Big Data</vt:lpstr>
      <vt:lpstr>Using Cloud Computing for Big Data Analytics</vt:lpstr>
      <vt:lpstr>PowerPoint Presentation</vt:lpstr>
      <vt:lpstr>PowerPoint Presentation</vt:lpstr>
      <vt:lpstr>Large-Scale Computing: Scale up vs. Scale out</vt:lpstr>
      <vt:lpstr>Issues in traditional Distributed System when working with big data</vt:lpstr>
      <vt:lpstr>Distributed Systems problems (1/4): Complexity</vt:lpstr>
      <vt:lpstr>Distributed Systems problems (2/4): Failure handling is not seamless</vt:lpstr>
      <vt:lpstr>Distributed Systems problems (3/4): Limited Bandwidth</vt:lpstr>
      <vt:lpstr>PowerPoint Presentation</vt:lpstr>
      <vt:lpstr>Example: Traditional execution of Distributed SQL</vt:lpstr>
      <vt:lpstr>PowerPoint Presentation</vt:lpstr>
      <vt:lpstr>Distributed Systems problems (4/4):  Consistency vs. Availability</vt:lpstr>
      <vt:lpstr>A new Approach to work with big data</vt:lpstr>
      <vt:lpstr>What is Hadoop?</vt:lpstr>
      <vt:lpstr>Basic Components of Hadoop</vt:lpstr>
      <vt:lpstr>Hadoop’s Core Concepts</vt:lpstr>
      <vt:lpstr>The Hadoop Ecosystem</vt:lpstr>
      <vt:lpstr>PowerPoint Presentation</vt:lpstr>
      <vt:lpstr>PowerPoint Presentation</vt:lpstr>
      <vt:lpstr>PowerPoint Presentation</vt:lpstr>
      <vt:lpstr>A Brief History of Hadoop</vt:lpstr>
      <vt:lpstr>A Brief History of Hadoop (continued)</vt:lpstr>
      <vt:lpstr>A Brief History of Hadoop (continued)</vt:lpstr>
      <vt:lpstr>A Brief History of Hadoop (continued)</vt:lpstr>
      <vt:lpstr>What patterns makes a problem Hadoopable? </vt:lpstr>
      <vt:lpstr>Hadoop’s Big Ideas</vt:lpstr>
      <vt:lpstr>Big Idea 1:  Scale “out”, not “up” </vt:lpstr>
      <vt:lpstr>Big Idea 2:  Abstract System-level Details</vt:lpstr>
      <vt:lpstr>Why parallel programming is hard?</vt:lpstr>
      <vt:lpstr>Big Idea 3:  Fault tolerance is integral to the system</vt:lpstr>
      <vt:lpstr>Big Idea 4:  Move Processing to Data</vt:lpstr>
      <vt:lpstr>Example: Moving code to data</vt:lpstr>
      <vt:lpstr>Big Idea 5:  Avoid Random Access to files</vt:lpstr>
      <vt:lpstr>Big Idea 6:  Seamless Scalability</vt:lpstr>
      <vt:lpstr>BUT not all problem are Hadoopable</vt:lpstr>
      <vt:lpstr>Overview of a Hadoop Cluster</vt:lpstr>
      <vt:lpstr>Typical Hadoop Cluster Architecture</vt:lpstr>
      <vt:lpstr>Steps to process a large volume of data using Hadoop</vt:lpstr>
      <vt:lpstr>Definitions</vt:lpstr>
      <vt:lpstr>Types Nodes in a Hadoop Cluster</vt:lpstr>
      <vt:lpstr>PowerPoint Presentation</vt:lpstr>
      <vt:lpstr>PowerPoint Presentation</vt:lpstr>
      <vt:lpstr>PowerPoint Presentation</vt:lpstr>
      <vt:lpstr>PowerPoint Presentation</vt:lpstr>
      <vt:lpstr>Hadoop’s Daemon Processes</vt:lpstr>
      <vt:lpstr>Hadoop’s Daemon’s (continued)</vt:lpstr>
      <vt:lpstr>Hadoop Installation Modes</vt:lpstr>
      <vt:lpstr>Pseudo-distributed Mode</vt:lpstr>
      <vt:lpstr>Data Storage in Hadoop</vt:lpstr>
      <vt:lpstr>Roadmap</vt:lpstr>
      <vt:lpstr>File Systems in centralized computing</vt:lpstr>
      <vt:lpstr>Traditional Distributed (Network) File System (e.g., NFS)</vt:lpstr>
      <vt:lpstr>Google File System (GFS)’s Paper Abstract</vt:lpstr>
      <vt:lpstr>GFS Motivation</vt:lpstr>
      <vt:lpstr>GFS’s Motivating Observations</vt:lpstr>
      <vt:lpstr>Overview of HDFS</vt:lpstr>
      <vt:lpstr>PowerPoint Presentation</vt:lpstr>
      <vt:lpstr>PowerPoint Presentation</vt:lpstr>
      <vt:lpstr>PowerPoint Presentation</vt:lpstr>
      <vt:lpstr>PowerPoint Presentation</vt:lpstr>
      <vt:lpstr>HDFS: Command Line Interface (CLI)</vt:lpstr>
      <vt:lpstr>HDFS Architecture</vt:lpstr>
      <vt:lpstr>HDFS Components: NameNode</vt:lpstr>
      <vt:lpstr>PowerPoint Presentation</vt:lpstr>
      <vt:lpstr>HDFS components: Secondary &amp; Standby NameNodes</vt:lpstr>
      <vt:lpstr>HDFS Components: DataNodes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and Write Operations in HDFS</vt:lpstr>
      <vt:lpstr>Reading Files from HDFS</vt:lpstr>
      <vt:lpstr>Reading Files from HDFS (continued)</vt:lpstr>
      <vt:lpstr>Writing a File to HDFS</vt:lpstr>
      <vt:lpstr>Anatomy of a File Write</vt:lpstr>
      <vt:lpstr>PowerPoint Presentation</vt:lpstr>
      <vt:lpstr>PowerPoint Presentation</vt:lpstr>
      <vt:lpstr>PowerPoint Presentation</vt:lpstr>
      <vt:lpstr>PowerPoint Presentation</vt:lpstr>
      <vt:lpstr>Summary of HDFS Characteristics</vt:lpstr>
      <vt:lpstr>Important HDFS Concepts</vt:lpstr>
      <vt:lpstr>Why having a Single NameNode Master?</vt:lpstr>
      <vt:lpstr>Protocols to reduce drawbacks of SPOF</vt:lpstr>
      <vt:lpstr>What does it mean for two nodes to be “close” to each other?</vt:lpstr>
      <vt:lpstr>PowerPoint Presentation</vt:lpstr>
      <vt:lpstr>How does the NameNode choose which DataNodes to store replicas on?</vt:lpstr>
      <vt:lpstr>Example 1 on Storing Data Blocks</vt:lpstr>
      <vt:lpstr>Example 2 on Storing Data Blocks</vt:lpstr>
      <vt:lpstr>How Hadoop supports Scalability?</vt:lpstr>
      <vt:lpstr>Automatic fault recovery via Heartbeats</vt:lpstr>
      <vt:lpstr>Re-Replication</vt:lpstr>
      <vt:lpstr>What happens wehn a DataNode fails?</vt:lpstr>
      <vt:lpstr>Summary of HDFS design decisions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690-01: Introduction to Big Data Management</dc:title>
  <dc:creator>Mokbel</dc:creator>
  <cp:lastModifiedBy>Ghanem, Thanaa M</cp:lastModifiedBy>
  <cp:revision>387</cp:revision>
  <cp:lastPrinted>2018-08-24T21:41:09Z</cp:lastPrinted>
  <dcterms:created xsi:type="dcterms:W3CDTF">2015-12-29T16:16:00Z</dcterms:created>
  <dcterms:modified xsi:type="dcterms:W3CDTF">2021-10-21T21:54:31Z</dcterms:modified>
</cp:coreProperties>
</file>